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25" r:id="rId3"/>
    <p:sldMasterId id="2147483753" r:id="rId4"/>
  </p:sldMasterIdLst>
  <p:notesMasterIdLst>
    <p:notesMasterId r:id="rId18"/>
  </p:notesMasterIdLst>
  <p:sldIdLst>
    <p:sldId id="310" r:id="rId5"/>
    <p:sldId id="312" r:id="rId6"/>
    <p:sldId id="262" r:id="rId7"/>
    <p:sldId id="263" r:id="rId8"/>
    <p:sldId id="283" r:id="rId9"/>
    <p:sldId id="298" r:id="rId10"/>
    <p:sldId id="299" r:id="rId11"/>
    <p:sldId id="290" r:id="rId12"/>
    <p:sldId id="276" r:id="rId13"/>
    <p:sldId id="301" r:id="rId14"/>
    <p:sldId id="277" r:id="rId15"/>
    <p:sldId id="302" r:id="rId16"/>
    <p:sldId id="303" r:id="rId17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2" autoAdjust="0"/>
    <p:restoredTop sz="91272" autoAdjust="0"/>
  </p:normalViewPr>
  <p:slideViewPr>
    <p:cSldViewPr>
      <p:cViewPr varScale="1">
        <p:scale>
          <a:sx n="99" d="100"/>
          <a:sy n="99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72C25AA7-D7DD-4E68-A7C0-13C1CB829CCB}" type="datetimeFigureOut">
              <a:rPr lang="ko-KR" altLang="en-US" smtClean="0"/>
              <a:pPr/>
              <a:t>2018-08-14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8F2421E6-D1F0-4D6A-9C68-019A82C4E3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05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21E6-D1F0-4D6A-9C68-019A82C4E37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21E6-D1F0-4D6A-9C68-019A82C4E37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21E6-D1F0-4D6A-9C68-019A82C4E37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21E6-D1F0-4D6A-9C68-019A82C4E37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421E6-D1F0-4D6A-9C68-019A82C4E37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2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8F5196ED-7855-4851-9D85-80104FD30FB4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47E9163C-92BC-4800-9539-8739612A86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33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C51DB021-7FE0-4EB5-AFAE-F6559A4C1259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3313A1FE-E285-4FD2-83CA-7AD6DCC9C2D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99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10FDFD16-086C-4BAB-83CD-A74EB4C14D4E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AAA87882-556E-43A7-99AD-A7F54D62EA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716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D4D611F6-7365-4095-AE24-38D769BAC590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94760CA0-22FD-443F-90A2-AB567CB60D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32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396BA81-CDD5-49F4-9430-954ABB4916DE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31A9116A-0404-40FC-9562-4553D610BF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653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C0ADD8BF-0DD2-4818-A4FB-6B302C5E09E2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0A3C96A8-20F2-4A36-877E-77956CC095A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975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06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6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6CA4059B-6AB3-4E9F-B693-F8ADDD64FEE6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911ACB97-D77D-47FF-B72E-4523583EFA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29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E400E7C-43C4-4415-8ED9-FCA074708E6A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45CD27A2-289A-4A59-9145-1DD9810B243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445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4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00C07054-B2AB-4944-A0D5-AA95637617EF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굴림" pitchFamily="50" charset="-127"/>
              </a:defRPr>
            </a:lvl1pPr>
          </a:lstStyle>
          <a:p>
            <a:pPr>
              <a:defRPr/>
            </a:pPr>
            <a:fld id="{3A5F00DE-5CE0-4D41-AC2C-3DCF25BA5BB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863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4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72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78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88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9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9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6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8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49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9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75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0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07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7" y="274679"/>
            <a:ext cx="603152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44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2) 활용Tip 및 사례 내용이 많은 경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0"/>
            <a:ext cx="914146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2032" y="5133242"/>
            <a:ext cx="1688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prstClr val="black"/>
                </a:solidFill>
              </a:rPr>
              <a:t>메뉴 및 업무순서</a:t>
            </a:r>
            <a:endParaRPr lang="ko-KR" altLang="en-US" sz="1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737231" y="838200"/>
            <a:ext cx="119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prstClr val="black"/>
                </a:solidFill>
              </a:rPr>
              <a:t>활용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Tip </a:t>
            </a:r>
            <a:r>
              <a:rPr lang="ko-KR" altLang="en-US" sz="1100" b="1" dirty="0" smtClean="0">
                <a:solidFill>
                  <a:prstClr val="black"/>
                </a:solidFill>
              </a:rPr>
              <a:t>및 사례</a:t>
            </a:r>
            <a:endParaRPr lang="ko-KR" altLang="en-US" sz="1100" b="1" dirty="0">
              <a:solidFill>
                <a:prstClr val="black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8360732" y="116632"/>
            <a:ext cx="664689" cy="324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X:\희망복지지원본부\복지시설지원부\2015년도 업무\08. 교육관련\05. 교육교재\15년 통합 교재\150507버젼\150518_사회보장정보원_CI.jpg"/>
          <p:cNvPicPr>
            <a:picLocks noChangeAspect="1" noChangeArrowheads="1"/>
          </p:cNvPicPr>
          <p:nvPr userDrawn="1"/>
        </p:nvPicPr>
        <p:blipFill>
          <a:blip r:embed="rId3" cstate="print"/>
          <a:srcRect r="66223"/>
          <a:stretch>
            <a:fillRect/>
          </a:stretch>
        </p:blipFill>
        <p:spPr bwMode="auto">
          <a:xfrm>
            <a:off x="8427198" y="116633"/>
            <a:ext cx="581574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22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0)간지_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focaface\Desktop\무제-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606" y="214292"/>
            <a:ext cx="890554" cy="573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04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0)목차_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0"/>
          <p:cNvGrpSpPr>
            <a:grpSpLocks/>
          </p:cNvGrpSpPr>
          <p:nvPr userDrawn="1"/>
        </p:nvGrpSpPr>
        <p:grpSpPr bwMode="auto">
          <a:xfrm>
            <a:off x="0" y="160339"/>
            <a:ext cx="9144000" cy="144463"/>
            <a:chOff x="1519" y="554"/>
            <a:chExt cx="4241" cy="91"/>
          </a:xfrm>
        </p:grpSpPr>
        <p:sp>
          <p:nvSpPr>
            <p:cNvPr id="9" name="Line 26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5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연습문제_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과학_2copy"/>
          <p:cNvPicPr>
            <a:picLocks noChangeArrowheads="1"/>
          </p:cNvPicPr>
          <p:nvPr userDrawn="1"/>
        </p:nvPicPr>
        <p:blipFill>
          <a:blip r:embed="rId2" cstate="print"/>
          <a:srcRect t="12194"/>
          <a:stretch>
            <a:fillRect/>
          </a:stretch>
        </p:blipFill>
        <p:spPr bwMode="auto">
          <a:xfrm>
            <a:off x="23" y="6"/>
            <a:ext cx="9153525" cy="6873875"/>
          </a:xfrm>
          <a:prstGeom prst="rect">
            <a:avLst/>
          </a:prstGeom>
          <a:noFill/>
        </p:spPr>
      </p:pic>
      <p:sp>
        <p:nvSpPr>
          <p:cNvPr id="6" name="Rectangle 19"/>
          <p:cNvSpPr>
            <a:spLocks noChangeArrowheads="1"/>
          </p:cNvSpPr>
          <p:nvPr userDrawn="1"/>
        </p:nvSpPr>
        <p:spPr bwMode="black">
          <a:xfrm>
            <a:off x="6015404" y="1157333"/>
            <a:ext cx="2425211" cy="2889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black">
          <a:xfrm>
            <a:off x="0" y="1095420"/>
            <a:ext cx="8440615" cy="730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 userDrawn="1"/>
        </p:nvGrpSpPr>
        <p:grpSpPr bwMode="auto">
          <a:xfrm>
            <a:off x="0" y="160339"/>
            <a:ext cx="9144000" cy="144463"/>
            <a:chOff x="1519" y="554"/>
            <a:chExt cx="4241" cy="91"/>
          </a:xfrm>
        </p:grpSpPr>
        <p:sp>
          <p:nvSpPr>
            <p:cNvPr id="9" name="Line 26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28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모서리가 둥근 직사각형 13"/>
          <p:cNvSpPr/>
          <p:nvPr userDrawn="1"/>
        </p:nvSpPr>
        <p:spPr>
          <a:xfrm>
            <a:off x="96737" y="457200"/>
            <a:ext cx="8941777" cy="6286500"/>
          </a:xfrm>
          <a:prstGeom prst="roundRect">
            <a:avLst>
              <a:gd name="adj" fmla="val 279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15" name="Picture 48" descr="그림12"/>
          <p:cNvPicPr>
            <a:picLocks noChangeAspect="1" noChangeArrowheads="1"/>
          </p:cNvPicPr>
          <p:nvPr userDrawn="1"/>
        </p:nvPicPr>
        <p:blipFill>
          <a:blip r:embed="rId3" cstate="print"/>
          <a:srcRect t="43333" b="12222"/>
          <a:stretch>
            <a:fillRect/>
          </a:stretch>
        </p:blipFill>
        <p:spPr bwMode="auto">
          <a:xfrm>
            <a:off x="562708" y="0"/>
            <a:ext cx="1266092" cy="457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667855" y="47155"/>
            <a:ext cx="105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연습문제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5118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24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815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370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733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710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81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11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034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215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090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0)겉표지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" y="0"/>
            <a:ext cx="914146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23" y="990600"/>
            <a:ext cx="780756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12" y="1842322"/>
            <a:ext cx="7596553" cy="128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 userDrawn="1"/>
        </p:nvSpPr>
        <p:spPr>
          <a:xfrm>
            <a:off x="4505531" y="5805264"/>
            <a:ext cx="398813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5030" y="5857892"/>
            <a:ext cx="2307997" cy="4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220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74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71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44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5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2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58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57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32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54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26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4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4E2B-2433-4BC7-9289-B92DFDACDFA4}" type="datetimeFigureOut">
              <a:rPr lang="ko-KR" altLang="en-US" smtClean="0"/>
              <a:pPr/>
              <a:t>2018-08-14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5641-80A3-403D-90D1-6F356C8FC20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Frutiger55Roman"/>
                <a:ea typeface="나눔바른고딕"/>
              </a:defRPr>
            </a:lvl1pPr>
          </a:lstStyle>
          <a:p>
            <a:pPr>
              <a:defRPr/>
            </a:pPr>
            <a:fld id="{B6EB7144-2BF5-4A9A-8F0F-7D47B33BE504}" type="datetimeFigureOut">
              <a:rPr lang="ko-KR" altLang="en-US"/>
              <a:pPr>
                <a:defRPr/>
              </a:pPr>
              <a:t>2018-08-14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Frutiger55Roman"/>
                <a:ea typeface="나눔바른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Frutiger55Roman"/>
                <a:ea typeface="나눔바른고딕"/>
                <a:cs typeface="나눔바른고딕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A562A-7E23-4DC6-8468-CA36FC85EE91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96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나눔고딕 Bold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5"/>
          <a:ea typeface="나눔고딕 Bold"/>
          <a:cs typeface="나눔고딕 Bold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5"/>
          <a:ea typeface="나눔고딕 Bold"/>
          <a:cs typeface="나눔고딕 Bold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5"/>
          <a:ea typeface="나눔고딕 Bold"/>
          <a:cs typeface="나눔고딕 Bold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5"/>
          <a:ea typeface="나눔고딕 Bold"/>
          <a:cs typeface="나눔고딕 Bold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5"/>
          <a:ea typeface="나눔고딕 Bold"/>
          <a:cs typeface="나눔고딕 Bold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5"/>
          <a:ea typeface="나눔고딕 Bold"/>
          <a:cs typeface="나눔고딕 Bold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5"/>
          <a:ea typeface="나눔고딕 Bold"/>
          <a:cs typeface="나눔고딕 Bold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65"/>
          <a:ea typeface="나눔고딕 Bold"/>
          <a:cs typeface="나눔고딕 Bold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나눔바른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나눔바른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나눔바른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나눔바른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나눔바른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F3A42-64C3-4D04-B716-76677953C5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D2CD7-AB29-4EC3-A998-6F4CEA2F12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8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50" r:id="rId24"/>
    <p:sldLayoutId id="2147483751" r:id="rId25"/>
    <p:sldLayoutId id="2147483752" r:id="rId2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4E2B-2433-4BC7-9289-B92DFDACDFA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2018-08-14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5641-80A3-403D-90D1-6F356C8FC20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7934" y="1595292"/>
            <a:ext cx="9144001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4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사례관리를 위한 개인정보보호 교육</a:t>
            </a:r>
            <a:endParaRPr lang="en-US" altLang="ko-KR" sz="4400" b="1" spc="-150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  <a:p>
            <a:pPr algn="ctr">
              <a:defRPr/>
            </a:pPr>
            <a:r>
              <a:rPr lang="en-US" altLang="ko-KR" sz="4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LMS</a:t>
            </a:r>
            <a:r>
              <a:rPr lang="en-US" altLang="ko-KR" sz="4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4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교육홈페이지</a:t>
            </a:r>
            <a:r>
              <a:rPr lang="en-US" altLang="ko-KR" sz="4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 </a:t>
            </a:r>
            <a:r>
              <a:rPr lang="ko-KR" altLang="en-US" sz="4400" b="1" spc="-15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교육신</a:t>
            </a:r>
            <a:r>
              <a:rPr lang="ko-KR" altLang="en-US" sz="4400" b="1" spc="-15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청</a:t>
            </a:r>
          </a:p>
        </p:txBody>
      </p:sp>
    </p:spTree>
    <p:extLst>
      <p:ext uri="{BB962C8B-B14F-4D97-AF65-F5344CB8AC3E}">
        <p14:creationId xmlns:p14="http://schemas.microsoft.com/office/powerpoint/2010/main" val="330022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15119" r="11722" b="15590"/>
          <a:stretch/>
        </p:blipFill>
        <p:spPr bwMode="auto">
          <a:xfrm>
            <a:off x="251520" y="987420"/>
            <a:ext cx="8640960" cy="532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4817191"/>
            <a:ext cx="178595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강의실 메인 페이지로 이동</a:t>
            </a:r>
            <a:endParaRPr lang="ko-KR" altLang="en-US" sz="1000" b="1" dirty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583127" y="4858460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467544" y="3594974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2785077" y="5106618"/>
            <a:ext cx="5924037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666282" y="3842510"/>
            <a:ext cx="138543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온라인교육 수강하기</a:t>
            </a:r>
            <a: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강의실 메인 페이지로 이동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12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0" y="1006438"/>
            <a:ext cx="8526412" cy="544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2993" y="5638756"/>
            <a:ext cx="121444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학습하기 버튼을 </a:t>
            </a:r>
            <a:endParaRPr lang="en-US" altLang="ko-KR" sz="1000" b="1" dirty="0" smtClean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  <a:p>
            <a:r>
              <a:rPr lang="ko-KR" altLang="en-US" sz="10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클릭하여 강의 수강</a:t>
            </a:r>
            <a:endParaRPr lang="ko-KR" altLang="en-US" sz="1000" b="1" dirty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992049" y="5625402"/>
            <a:ext cx="71438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7801474" y="5373402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온라인교육 수강하기</a:t>
            </a:r>
            <a: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학습버튼 클릭하여 강의 수강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2" y="1263812"/>
            <a:ext cx="8730375" cy="50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>
          <a:xfrm>
            <a:off x="6583658" y="4063861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3680" y="4072697"/>
            <a:ext cx="1571636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수강이력 페이지로 이동</a:t>
            </a:r>
            <a:endParaRPr lang="ko-KR" altLang="en-US" sz="1000" b="1" dirty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접수증 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∙ </a:t>
            </a: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수료증출력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수강이력 페이지로 이동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30554" y="3189908"/>
            <a:ext cx="2256246" cy="85455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38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17246" r="11898" b="18693"/>
          <a:stretch/>
        </p:blipFill>
        <p:spPr bwMode="auto">
          <a:xfrm>
            <a:off x="251520" y="987420"/>
            <a:ext cx="8674766" cy="53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접수증 </a:t>
            </a:r>
            <a:r>
              <a:rPr lang="en-US" altLang="ko-K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∙ </a:t>
            </a: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수료증출력</a:t>
            </a:r>
            <a: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수강이력 페이지로 이동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539138" y="5214987"/>
            <a:ext cx="1169984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312642" y="4980704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7348" y="5609279"/>
            <a:ext cx="107157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교육수료증 출력</a:t>
            </a:r>
            <a:endParaRPr lang="ko-KR" altLang="en-US" sz="1000" b="1" dirty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092394" y="5582271"/>
            <a:ext cx="59848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7868801" y="5343205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오른쪽 화살표 19"/>
          <p:cNvSpPr/>
          <p:nvPr/>
        </p:nvSpPr>
        <p:spPr>
          <a:xfrm rot="10800000">
            <a:off x="7598046" y="5410363"/>
            <a:ext cx="214314" cy="178876"/>
          </a:xfrm>
          <a:prstGeom prst="rightArrow">
            <a:avLst/>
          </a:prstGeom>
          <a:solidFill>
            <a:schemeClr val="bg1"/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5635243" y="4437102"/>
            <a:ext cx="1889085" cy="226849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875" y="4468204"/>
            <a:ext cx="1799217" cy="222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8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 l="19214" t="10522" r="21094" b="7639"/>
          <a:stretch>
            <a:fillRect/>
          </a:stretch>
        </p:blipFill>
        <p:spPr bwMode="auto">
          <a:xfrm>
            <a:off x="274380" y="991498"/>
            <a:ext cx="8546092" cy="531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직사각형 4"/>
          <p:cNvSpPr/>
          <p:nvPr/>
        </p:nvSpPr>
        <p:spPr>
          <a:xfrm>
            <a:off x="539552" y="1844824"/>
            <a:ext cx="1460698" cy="1512168"/>
          </a:xfrm>
          <a:prstGeom prst="rect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교육홈페이지 회원가입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/>
            </a:r>
            <a:b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</a:br>
            <a:r>
              <a:rPr lang="en-US" altLang="ko-K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(edu.ssis.or.kr)</a:t>
            </a:r>
            <a:endParaRPr lang="ko-KR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25720" r="69528" b="49920"/>
          <a:stretch/>
        </p:blipFill>
        <p:spPr bwMode="auto">
          <a:xfrm>
            <a:off x="2229582" y="1651628"/>
            <a:ext cx="2086427" cy="26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2256727" y="1646884"/>
            <a:ext cx="2050868" cy="2616644"/>
          </a:xfrm>
          <a:prstGeom prst="rect">
            <a:avLst/>
          </a:prstGeom>
          <a:noFill/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8841" y="3656041"/>
            <a:ext cx="2189818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→ 로그인 창 하단</a:t>
            </a:r>
            <a:r>
              <a:rPr lang="en-US" altLang="ko-KR" sz="11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회원가입 클릭</a:t>
            </a:r>
            <a:endParaRPr lang="ko-KR" altLang="en-US" sz="1100" b="1" dirty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267246" y="3912804"/>
            <a:ext cx="285752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2073754" y="3647304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prstClr val="white"/>
                </a:solidFill>
              </a:rPr>
              <a:t>1</a:t>
            </a:r>
            <a:endParaRPr lang="ko-KR" altLang="en-US" sz="1200" b="1" dirty="0">
              <a:solidFill>
                <a:prstClr val="white"/>
              </a:solidFill>
            </a:endParaRPr>
          </a:p>
        </p:txBody>
      </p:sp>
      <p:sp>
        <p:nvSpPr>
          <p:cNvPr id="20" name="오른쪽 화살표 19"/>
          <p:cNvSpPr/>
          <p:nvPr/>
        </p:nvSpPr>
        <p:spPr>
          <a:xfrm rot="20114349">
            <a:off x="1605865" y="1868907"/>
            <a:ext cx="861453" cy="267643"/>
          </a:xfrm>
          <a:prstGeom prst="rightArrow">
            <a:avLst/>
          </a:prstGeom>
          <a:solidFill>
            <a:schemeClr val="bg1"/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75670"/>
            <a:ext cx="5778510" cy="179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3563" y="1947042"/>
            <a:ext cx="2986089" cy="378621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타원 4"/>
          <p:cNvSpPr/>
          <p:nvPr/>
        </p:nvSpPr>
        <p:spPr>
          <a:xfrm>
            <a:off x="2760172" y="3437678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286248" y="3473116"/>
            <a:ext cx="1050047" cy="224941"/>
          </a:xfrm>
          <a:prstGeom prst="rightArrow">
            <a:avLst/>
          </a:prstGeom>
          <a:solidFill>
            <a:schemeClr val="bg1"/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1589852"/>
            <a:ext cx="195789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휴대폰  본인인증  수행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000760" y="1589852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6072198" y="1854802"/>
            <a:ext cx="178595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교육홈페이지 회원가입</a:t>
            </a:r>
            <a: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휴대폰인증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9307" y="2368796"/>
            <a:ext cx="5761047" cy="186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38850" y="2165585"/>
            <a:ext cx="2833678" cy="349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66786" y="1808395"/>
            <a:ext cx="1571636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  <a:latin typeface="+mn-ea"/>
              </a:rPr>
              <a:t>아이핀 본인인증 수행</a:t>
            </a:r>
            <a:endParaRPr lang="ko-KR" altLang="en-US" sz="11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595578" y="3584783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6167478" y="1808395"/>
            <a:ext cx="285752" cy="2857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4310090" y="3594345"/>
            <a:ext cx="1050047" cy="224941"/>
          </a:xfrm>
          <a:prstGeom prst="rightArrow">
            <a:avLst/>
          </a:prstGeom>
          <a:solidFill>
            <a:schemeClr val="bg1"/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0" name="직선 연결선 29"/>
          <p:cNvCxnSpPr/>
          <p:nvPr/>
        </p:nvCxnSpPr>
        <p:spPr>
          <a:xfrm>
            <a:off x="6238916" y="2073345"/>
            <a:ext cx="178595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교육홈페이지 회원가입</a:t>
            </a:r>
            <a:r>
              <a:rPr lang="en-US" altLang="ko-KR" sz="3000" b="1" dirty="0" smtClean="0">
                <a:solidFill>
                  <a:schemeClr val="bg1"/>
                </a:solidFill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</a:rPr>
            </a:b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아이핀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(I-PIN)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인증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6" t="12290" r="-1"/>
          <a:stretch/>
        </p:blipFill>
        <p:spPr bwMode="auto">
          <a:xfrm>
            <a:off x="971600" y="1196752"/>
            <a:ext cx="7082839" cy="539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5510" y="1540265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ID(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에메일 주소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입력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5510" y="1836333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비밀번호 입력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6220" y="2126658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비밀번호 확인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5510" y="2419801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사용자 이름 입력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510" y="2724756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생년월일 입력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선택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867" y="3311837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좌측 인증번호 입력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9027" y="3765919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사용자 구분 선택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6220" y="5185833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검색 창을 통한 기관명 선택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5510" y="5700906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기관 주소 입력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자동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3999" y="5970227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사무실 전화번호 입력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2309758" y="1562557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309758" y="1839705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2309758" y="2135560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309758" y="2436319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4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309758" y="2724756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5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293799" y="3032707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6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298741" y="3378329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7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309758" y="3765514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8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320775" y="4607576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9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320775" y="4895608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000" b="1" kern="1000" spc="-10" dirty="0" smtClean="0">
                <a:solidFill>
                  <a:schemeClr val="bg1"/>
                </a:solidFill>
              </a:rPr>
              <a:t>10</a:t>
            </a:r>
            <a:endParaRPr lang="ko-KR" altLang="en-US" sz="1000" b="1" kern="1000" spc="-10" dirty="0">
              <a:solidFill>
                <a:schemeClr val="bg1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309758" y="5178529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000" b="1" spc="-10" dirty="0" smtClean="0">
                <a:solidFill>
                  <a:schemeClr val="bg1"/>
                </a:solidFill>
              </a:rPr>
              <a:t>11</a:t>
            </a:r>
            <a:endParaRPr lang="ko-KR" altLang="en-US" sz="1000" b="1" spc="-10" dirty="0">
              <a:solidFill>
                <a:schemeClr val="bg1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309758" y="5582637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000" b="1" spc="-10" dirty="0" smtClean="0">
                <a:solidFill>
                  <a:schemeClr val="bg1"/>
                </a:solidFill>
              </a:rPr>
              <a:t>12</a:t>
            </a:r>
            <a:endParaRPr lang="ko-KR" altLang="en-US" sz="1000" b="1" spc="-10" dirty="0">
              <a:solidFill>
                <a:schemeClr val="bg1"/>
              </a:solidFill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2309758" y="5970617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000" b="1" spc="-10" dirty="0" smtClean="0">
                <a:solidFill>
                  <a:schemeClr val="bg1"/>
                </a:solidFill>
              </a:rPr>
              <a:t>13</a:t>
            </a:r>
            <a:endParaRPr lang="ko-KR" altLang="en-US" sz="1000" b="1" spc="-10" dirty="0">
              <a:solidFill>
                <a:schemeClr val="bg1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6976029" y="6346785"/>
            <a:ext cx="214314" cy="2143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900" b="1" spc="-10" dirty="0" smtClean="0">
                <a:solidFill>
                  <a:schemeClr val="bg1"/>
                </a:solidFill>
              </a:rPr>
              <a:t>14</a:t>
            </a:r>
            <a:endParaRPr lang="ko-KR" altLang="en-US" sz="900" b="1" spc="-1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0103" y="4596964"/>
            <a:ext cx="2785372" cy="230832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주로 사용하는 정보시스템 선택 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  <a:latin typeface="+mn-ea"/>
              </a:rPr>
              <a:t>필수</a:t>
            </a:r>
            <a:r>
              <a:rPr lang="en-US" altLang="ko-KR" sz="900" b="1" dirty="0" smtClean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9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교육홈페이지 회원가입</a:t>
            </a:r>
            <a: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기본정보 입력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50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5" y="1052736"/>
            <a:ext cx="86579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506413" y="742670"/>
            <a:ext cx="489523" cy="16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7426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교육홈페이지 교육신청</a:t>
            </a:r>
            <a: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정보시스템 선택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93016" y="2211259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640" y="2708920"/>
            <a:ext cx="3062255" cy="24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r>
              <a:rPr lang="ko-KR" altLang="en-US" sz="1020" b="1" dirty="0" smtClean="0">
                <a:solidFill>
                  <a:srgbClr val="FF0000"/>
                </a:solidFill>
                <a:latin typeface="+mn-ea"/>
              </a:rPr>
              <a:t>목록에서 교육 신청을 희망하는 정보시스템 선택</a:t>
            </a:r>
            <a:endParaRPr lang="ko-KR" altLang="en-US" sz="102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88982" y="2184423"/>
            <a:ext cx="1330129" cy="34428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0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5" y="1052736"/>
            <a:ext cx="865793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506413" y="742670"/>
            <a:ext cx="489523" cy="160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74267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교육홈페이지 교육신청</a:t>
            </a:r>
            <a: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교육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신청 페이지로 이동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301043" y="2955897"/>
            <a:ext cx="2269090" cy="90490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4296508" y="3849139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4540" y="3868992"/>
            <a:ext cx="1571636" cy="24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r>
              <a:rPr lang="ko-KR" altLang="en-US" sz="1020" b="1" dirty="0" smtClean="0">
                <a:solidFill>
                  <a:srgbClr val="FF0000"/>
                </a:solidFill>
                <a:latin typeface="+mn-ea"/>
              </a:rPr>
              <a:t>교</a:t>
            </a:r>
            <a:r>
              <a:rPr lang="ko-KR" altLang="en-US" sz="1020" b="1" dirty="0">
                <a:solidFill>
                  <a:srgbClr val="FF0000"/>
                </a:solidFill>
                <a:latin typeface="+mn-ea"/>
              </a:rPr>
              <a:t>육</a:t>
            </a:r>
            <a:r>
              <a:rPr lang="ko-KR" altLang="en-US" sz="1020" b="1" dirty="0" smtClean="0">
                <a:solidFill>
                  <a:srgbClr val="FF0000"/>
                </a:solidFill>
                <a:latin typeface="+mn-ea"/>
              </a:rPr>
              <a:t>신청 페이지로 이동</a:t>
            </a:r>
            <a:endParaRPr lang="ko-KR" altLang="en-US" sz="102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71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28282" r="21095" b="29519"/>
          <a:stretch/>
        </p:blipFill>
        <p:spPr bwMode="auto">
          <a:xfrm>
            <a:off x="5055865" y="4293096"/>
            <a:ext cx="397796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7880" r="24224" b="9337"/>
          <a:stretch/>
        </p:blipFill>
        <p:spPr bwMode="auto">
          <a:xfrm>
            <a:off x="161304" y="980728"/>
            <a:ext cx="4671952" cy="576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타원 8"/>
          <p:cNvSpPr/>
          <p:nvPr/>
        </p:nvSpPr>
        <p:spPr>
          <a:xfrm>
            <a:off x="133034" y="4314884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328247" y="4561114"/>
            <a:ext cx="782096" cy="583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1008016" y="3529472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2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1115616" y="3789040"/>
            <a:ext cx="17376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17764" y="3522780"/>
            <a:ext cx="178595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교육신청 상세 페이지로 이동</a:t>
            </a:r>
            <a:endParaRPr lang="ko-KR" altLang="en-US" sz="1000" b="1" dirty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온라인 교육신청</a:t>
            </a:r>
            <a: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/>
            </a:r>
            <a:br>
              <a:rPr lang="en-US" altLang="ko-KR" sz="3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</a:br>
            <a:r>
              <a:rPr lang="en-US" altLang="ko-KR" sz="2000" b="1" dirty="0" smtClean="0">
                <a:solidFill>
                  <a:schemeClr val="bg1"/>
                </a:solidFill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교육신청 상세 페이지로 이동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50" charset="-127"/>
                <a:ea typeface="함초롬돋움" pitchFamily="50" charset="-127"/>
                <a:cs typeface="함초롬돋움" pitchFamily="50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50" charset="-127"/>
              <a:ea typeface="함초롬돋움" pitchFamily="50" charset="-127"/>
              <a:cs typeface="함초롬돋움" pitchFamily="50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94172" y="6335472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8295460" y="6587472"/>
            <a:ext cx="629535" cy="288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오른쪽 화살표 23"/>
          <p:cNvSpPr/>
          <p:nvPr/>
        </p:nvSpPr>
        <p:spPr>
          <a:xfrm>
            <a:off x="4716016" y="3718742"/>
            <a:ext cx="285752" cy="214314"/>
          </a:xfrm>
          <a:prstGeom prst="rightArrow">
            <a:avLst/>
          </a:prstGeom>
          <a:solidFill>
            <a:schemeClr val="bg1"/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8175" y="3367088"/>
            <a:ext cx="2476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116989"/>
            <a:ext cx="242888" cy="11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4" t="10289" r="21028" b="11540"/>
          <a:stretch/>
        </p:blipFill>
        <p:spPr bwMode="auto">
          <a:xfrm>
            <a:off x="5043398" y="1052736"/>
            <a:ext cx="402309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5" y="1061480"/>
            <a:ext cx="8657935" cy="524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2985" y="3946449"/>
            <a:ext cx="178595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HY그래픽" pitchFamily="18" charset="-127"/>
                <a:ea typeface="HY그래픽" pitchFamily="18" charset="-127"/>
              </a:rPr>
              <a:t>강의실 메인 페이지로 이동</a:t>
            </a:r>
            <a:endParaRPr lang="ko-KR" altLang="en-US" sz="1000" b="1" dirty="0">
              <a:solidFill>
                <a:srgbClr val="FF0000"/>
              </a:solidFill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온라인교육 수강하기</a:t>
            </a:r>
            <a:endParaRPr lang="en-US" altLang="ko-K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>
              <a:defRPr/>
            </a:pP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강의실 메인 페이지로 이동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79712" y="3012136"/>
            <a:ext cx="2304256" cy="92681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2057626" y="3948630"/>
            <a:ext cx="273388" cy="2660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lang="en-US" altLang="ko-KR" sz="1200" b="1" dirty="0" smtClean="0">
                <a:solidFill>
                  <a:schemeClr val="bg1"/>
                </a:solidFill>
              </a:rPr>
              <a:t>1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Frutiger65"/>
        <a:ea typeface="나눔고딕 Bold"/>
        <a:cs typeface=""/>
      </a:majorFont>
      <a:minorFont>
        <a:latin typeface="Frutiger55Roman"/>
        <a:ea typeface="나눔바른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9050">
          <a:solidFill>
            <a:srgbClr val="FF0000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  <a:ea typeface="굴림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190</Words>
  <Application>Microsoft Office PowerPoint</Application>
  <PresentationFormat>화면 슬라이드 쇼(4:3)</PresentationFormat>
  <Paragraphs>74</Paragraphs>
  <Slides>13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Office 테마</vt:lpstr>
      <vt:lpstr>1_Default Theme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gibaree</dc:creator>
  <cp:lastModifiedBy>Mohw_UP</cp:lastModifiedBy>
  <cp:revision>229</cp:revision>
  <cp:lastPrinted>2018-08-03T04:40:42Z</cp:lastPrinted>
  <dcterms:created xsi:type="dcterms:W3CDTF">2016-01-07T02:00:40Z</dcterms:created>
  <dcterms:modified xsi:type="dcterms:W3CDTF">2018-08-14T05:31:46Z</dcterms:modified>
</cp:coreProperties>
</file>