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95" r:id="rId10"/>
  </p:sldMasterIdLst>
  <p:notesMasterIdLst>
    <p:notesMasterId r:id="rId23"/>
  </p:notesMasterIdLst>
  <p:sldIdLst>
    <p:sldId id="301" r:id="rId11"/>
    <p:sldId id="302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</p:sldIdLst>
  <p:sldSz cx="9144000" cy="6858000" type="screen4x3"/>
  <p:notesSz cx="6858000" cy="9144000"/>
  <p:custDataLst>
    <p:tags r:id="rId2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238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21875-69BB-47AD-B697-A1038A2EB334}" type="datetimeFigureOut">
              <a:rPr lang="ko-KR" altLang="en-US" smtClean="0"/>
              <a:pPr/>
              <a:t>2014-02-27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BE3A-E4E1-4829-9FFB-4B204EC048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2478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0028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>
                <a:solidFill>
                  <a:prstClr val="black"/>
                </a:solidFill>
              </a:rPr>
              <a:pPr/>
              <a:t>2014-02-27</a:t>
            </a:fld>
            <a:endParaRPr lang="ko-KR" altLang="en-US" smtClean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76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7048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2035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3301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8284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5983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247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019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/>
          </a:lstStyle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C5FF-A40E-4CF3-B54C-DED292580B61}" type="datetimeFigureOut">
              <a:rPr lang="ko-KR" altLang="en-US" smtClean="0"/>
              <a:pPr/>
              <a:t>2014-02-27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B3E4-95FC-40BF-9150-0AD55E46B9FF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sha\바탕 화면\개체분리및PPT\교육\유학_03\PNG\마스터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62572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2" descr="0-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4" descr="7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5" r:id="rId4"/>
    <p:sldLayoutId id="2147483667" r:id="rId5"/>
    <p:sldLayoutId id="2147483669" r:id="rId6"/>
    <p:sldLayoutId id="2147483671" r:id="rId7"/>
    <p:sldLayoutId id="2147483673" r:id="rId8"/>
    <p:sldLayoutId id="2147483675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sha\바탕 화면\분야3\수정후\계절\계절_03_02\마스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4" descr="7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 descr="토큐메이커마스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 descr="토큐메이커마스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" descr="토큐메이커마스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2" descr="0-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제목 4"/>
          <p:cNvSpPr>
            <a:spLocks noGrp="1"/>
          </p:cNvSpPr>
          <p:nvPr>
            <p:ph type="title"/>
          </p:nvPr>
        </p:nvSpPr>
        <p:spPr bwMode="auto">
          <a:xfrm>
            <a:off x="142876" y="1357298"/>
            <a:ext cx="8858280" cy="2000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/>
                <a:ea typeface="굴림"/>
              </a:rPr>
              <a:t>「</a:t>
            </a:r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독거노인 친구 만들기</a:t>
            </a:r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/>
                <a:ea typeface="굴림"/>
              </a:rPr>
              <a:t>」</a:t>
            </a:r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</a:br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시범사업</a:t>
            </a: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개요</a:t>
            </a:r>
            <a:endParaRPr lang="ko-KR" alt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0" y="190500"/>
            <a:ext cx="9144000" cy="5590590"/>
            <a:chOff x="0" y="191136"/>
            <a:chExt cx="9144001" cy="5590213"/>
          </a:xfrm>
        </p:grpSpPr>
        <p:sp>
          <p:nvSpPr>
            <p:cNvPr id="23555" name="Rectangle 67"/>
            <p:cNvSpPr>
              <a:spLocks noChangeArrowheads="1"/>
            </p:cNvSpPr>
            <p:nvPr/>
          </p:nvSpPr>
          <p:spPr bwMode="auto">
            <a:xfrm>
              <a:off x="0" y="191136"/>
              <a:ext cx="3361818" cy="584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>
                  <a:solidFill>
                    <a:srgbClr val="FFCC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3200">
                  <a:latin typeface="HY강B" pitchFamily="18" charset="-127"/>
                  <a:ea typeface="HY강B" pitchFamily="18" charset="-127"/>
                </a:rPr>
                <a:t>4. </a:t>
              </a:r>
              <a:r>
                <a:rPr lang="ko-KR" altLang="en-US" sz="3200">
                  <a:latin typeface="HY강B" pitchFamily="18" charset="-127"/>
                  <a:ea typeface="HY강B" pitchFamily="18" charset="-127"/>
                </a:rPr>
                <a:t>사업 추진체계</a:t>
              </a:r>
              <a:endParaRPr lang="en-US" altLang="ko-KR" sz="320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3556" name="Line 68"/>
            <p:cNvSpPr>
              <a:spLocks noChangeShapeType="1"/>
            </p:cNvSpPr>
            <p:nvPr/>
          </p:nvSpPr>
          <p:spPr bwMode="auto">
            <a:xfrm>
              <a:off x="0" y="786390"/>
              <a:ext cx="9144001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142875" y="1118848"/>
              <a:ext cx="8929689" cy="466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b="1" dirty="0">
                  <a:latin typeface="+mn-lt"/>
                  <a:ea typeface="HY강B" pitchFamily="18" charset="-127"/>
                </a:rPr>
                <a:t> </a:t>
              </a:r>
              <a:r>
                <a:rPr lang="ko-KR" altLang="en-US" sz="2000" b="1" dirty="0" err="1"/>
                <a:t>지자체</a:t>
              </a:r>
              <a:r>
                <a:rPr lang="ko-KR" altLang="en-US" sz="2000" b="1" dirty="0"/>
                <a:t> 및 사업기관 선정</a:t>
              </a:r>
              <a:r>
                <a:rPr lang="en-US" altLang="ko-KR" sz="2000" dirty="0"/>
                <a:t>: </a:t>
              </a:r>
              <a:r>
                <a:rPr lang="ko-KR" altLang="en-US" sz="2000" dirty="0"/>
                <a:t>공모를 통해 </a:t>
              </a:r>
              <a:r>
                <a:rPr lang="ko-KR" altLang="en-US" sz="2000" b="1" dirty="0"/>
                <a:t>총 </a:t>
              </a:r>
              <a:r>
                <a:rPr lang="en-US" altLang="ko-KR" sz="2000" b="1" dirty="0" smtClean="0"/>
                <a:t>60</a:t>
              </a:r>
              <a:r>
                <a:rPr lang="ko-KR" altLang="en-US" sz="2000" b="1" smtClean="0"/>
                <a:t>개 시범사업 선정</a:t>
              </a:r>
              <a:endParaRPr lang="en-US" altLang="ko-KR" sz="2000" b="1" smtClean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b="1" smtClean="0"/>
                <a:t>  </a:t>
              </a:r>
              <a:r>
                <a:rPr lang="en-US" altLang="ko-KR" sz="2000" smtClean="0"/>
                <a:t>- </a:t>
              </a:r>
              <a:r>
                <a:rPr lang="ko-KR" altLang="en-US" sz="2000" smtClean="0"/>
                <a:t>지역의 특성에 따라 </a:t>
              </a:r>
              <a:r>
                <a:rPr lang="en-US" altLang="ko-KR" sz="2000" b="1" smtClean="0"/>
                <a:t>1</a:t>
              </a:r>
              <a:r>
                <a:rPr lang="ko-KR" altLang="en-US" sz="2000" b="1" smtClean="0"/>
                <a:t>개 시</a:t>
              </a:r>
              <a:r>
                <a:rPr lang="en-US" altLang="ko-KR" sz="2000" b="1" smtClean="0"/>
                <a:t>·</a:t>
              </a:r>
              <a:r>
                <a:rPr lang="ko-KR" altLang="en-US" sz="2000" b="1" smtClean="0"/>
                <a:t>구 내에서 </a:t>
              </a:r>
              <a:r>
                <a:rPr lang="en-US" altLang="ko-KR" sz="2000" b="1" smtClean="0"/>
                <a:t>2∼3</a:t>
              </a:r>
              <a:r>
                <a:rPr lang="ko-KR" altLang="en-US" sz="2000" b="1" smtClean="0"/>
                <a:t>개의 시범사업 추진 가능</a:t>
              </a:r>
              <a:r>
                <a:rPr lang="ko-KR" altLang="en-US" sz="2000" smtClean="0"/>
                <a:t> </a:t>
              </a:r>
              <a:endParaRPr lang="en-US" altLang="ko-KR" sz="2000" dirty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dirty="0"/>
                <a:t>  </a:t>
              </a:r>
              <a:r>
                <a:rPr lang="en-US" altLang="ko-KR" dirty="0"/>
                <a:t>* </a:t>
              </a:r>
              <a:r>
                <a:rPr lang="ko-KR" altLang="en-US" dirty="0" err="1" smtClean="0"/>
                <a:t>자살율이</a:t>
              </a:r>
              <a:r>
                <a:rPr lang="ko-KR" altLang="en-US" dirty="0" smtClean="0"/>
                <a:t> 높은 지역</a:t>
              </a:r>
              <a:r>
                <a:rPr lang="en-US" altLang="ko-KR" dirty="0" smtClean="0"/>
                <a:t>, </a:t>
              </a:r>
              <a:r>
                <a:rPr lang="ko-KR" altLang="en-US" dirty="0" err="1" smtClean="0"/>
                <a:t>쪽방</a:t>
              </a:r>
              <a:r>
                <a:rPr lang="en-US" altLang="ko-KR" dirty="0" smtClean="0"/>
                <a:t>·</a:t>
              </a:r>
              <a:r>
                <a:rPr lang="ko-KR" altLang="en-US" dirty="0" smtClean="0"/>
                <a:t>임대아파트 등이 밀집된 지역 등을 우선 선정하고</a:t>
              </a:r>
              <a:r>
                <a:rPr lang="en-US" altLang="ko-KR" dirty="0" smtClean="0"/>
                <a:t>,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dirty="0" smtClean="0"/>
                <a:t>    </a:t>
              </a:r>
              <a:r>
                <a:rPr lang="ko-KR" altLang="en-US" dirty="0" smtClean="0"/>
                <a:t>유관기관</a:t>
              </a:r>
              <a:r>
                <a:rPr lang="en-US" altLang="ko-KR" dirty="0" smtClean="0"/>
                <a:t>(</a:t>
              </a:r>
              <a:r>
                <a:rPr lang="ko-KR" altLang="en-US" dirty="0" err="1"/>
                <a:t>쪽방상담소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등</a:t>
              </a:r>
              <a:r>
                <a:rPr lang="en-US" altLang="ko-KR" dirty="0"/>
                <a:t>)</a:t>
              </a:r>
              <a:r>
                <a:rPr lang="ko-KR" altLang="en-US" dirty="0"/>
                <a:t>과의 연계에 가점 부여</a:t>
              </a:r>
              <a:endParaRPr lang="en-US" altLang="ko-KR" dirty="0"/>
            </a:p>
            <a:p>
              <a:pPr>
                <a:lnSpc>
                  <a:spcPct val="150000"/>
                </a:lnSpc>
                <a:defRPr/>
              </a:pPr>
              <a:endParaRPr lang="ko-KR" altLang="en-US" sz="2000" dirty="0"/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b="1" dirty="0">
                  <a:ea typeface="HY강B" pitchFamily="18" charset="-127"/>
                </a:rPr>
                <a:t> </a:t>
              </a:r>
              <a:r>
                <a:rPr lang="ko-KR" altLang="en-US" sz="2000" b="1" dirty="0"/>
                <a:t>지원 예산</a:t>
              </a:r>
              <a:r>
                <a:rPr lang="en-US" altLang="ko-KR" sz="2000"/>
                <a:t>: </a:t>
              </a:r>
              <a:r>
                <a:rPr lang="ko-KR" altLang="en-US" sz="2000" smtClean="0"/>
                <a:t>시범사업별 </a:t>
              </a:r>
              <a:r>
                <a:rPr lang="ko-KR" altLang="en-US" sz="2000" dirty="0"/>
                <a:t>총 </a:t>
              </a:r>
              <a:r>
                <a:rPr lang="en-US" altLang="ko-KR" sz="2000" b="1" dirty="0" smtClean="0"/>
                <a:t>6</a:t>
              </a:r>
              <a:r>
                <a:rPr lang="ko-KR" altLang="en-US" sz="2000" b="1" dirty="0" err="1" smtClean="0"/>
                <a:t>천만원</a:t>
              </a:r>
              <a:r>
                <a:rPr lang="ko-KR" altLang="en-US" sz="2000" b="1" dirty="0" smtClean="0"/>
                <a:t> </a:t>
              </a:r>
              <a:r>
                <a:rPr lang="ko-KR" altLang="en-US" sz="2000" dirty="0"/>
                <a:t>지원 </a:t>
              </a:r>
              <a:r>
                <a:rPr lang="en-US" altLang="ko-KR" sz="2000" dirty="0"/>
                <a:t>(</a:t>
              </a:r>
              <a:r>
                <a:rPr lang="ko-KR" altLang="en-US" sz="2000" dirty="0"/>
                <a:t>국비 </a:t>
              </a:r>
              <a:r>
                <a:rPr lang="en-US" altLang="ko-KR" sz="2000" dirty="0"/>
                <a:t>70%, </a:t>
              </a:r>
              <a:r>
                <a:rPr lang="ko-KR" altLang="en-US" sz="2000" dirty="0"/>
                <a:t>지방비 </a:t>
              </a:r>
              <a:r>
                <a:rPr lang="en-US" altLang="ko-KR" sz="2000" dirty="0"/>
                <a:t>30%)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endParaRPr lang="en-US" altLang="ko-KR" sz="2000" dirty="0"/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2000" dirty="0" smtClean="0"/>
                <a:t> </a:t>
              </a:r>
              <a:r>
                <a:rPr lang="ko-KR" altLang="en-US" sz="2000" b="1" dirty="0" smtClean="0"/>
                <a:t>사업규모</a:t>
              </a:r>
              <a:r>
                <a:rPr lang="en-US" altLang="ko-KR" sz="2000" dirty="0" smtClean="0"/>
                <a:t>: 1</a:t>
              </a:r>
              <a:r>
                <a:rPr lang="ko-KR" altLang="en-US" sz="2000" dirty="0" smtClean="0"/>
                <a:t>개의 시범사업은 </a:t>
              </a:r>
              <a:r>
                <a:rPr lang="ko-KR" altLang="en-US" sz="2000" b="1" dirty="0"/>
                <a:t>총 </a:t>
              </a:r>
              <a:r>
                <a:rPr lang="en-US" altLang="ko-KR" sz="2000" b="1" dirty="0" smtClean="0"/>
                <a:t>70</a:t>
              </a:r>
              <a:r>
                <a:rPr lang="ko-KR" altLang="en-US" sz="2000" b="1" dirty="0" smtClean="0"/>
                <a:t>∼</a:t>
              </a:r>
              <a:r>
                <a:rPr lang="en-US" altLang="ko-KR" sz="2000" b="1" dirty="0" smtClean="0"/>
                <a:t>80</a:t>
              </a:r>
              <a:r>
                <a:rPr lang="ko-KR" altLang="en-US" sz="2000" b="1" dirty="0" smtClean="0"/>
                <a:t>명의 </a:t>
              </a:r>
              <a:r>
                <a:rPr lang="ko-KR" altLang="en-US" sz="2000" dirty="0"/>
                <a:t>독거노인을 </a:t>
              </a:r>
              <a:r>
                <a:rPr lang="ko-KR" altLang="en-US" sz="2000" dirty="0" smtClean="0"/>
                <a:t>사업대상자로 선정</a:t>
              </a:r>
              <a:endParaRPr lang="en-US" altLang="ko-KR" sz="2000" dirty="0" smtClean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dirty="0" smtClean="0"/>
                <a:t>  </a:t>
              </a:r>
              <a:r>
                <a:rPr lang="ko-KR" altLang="en-US" sz="2000" dirty="0" smtClean="0"/>
                <a:t>해야 하고</a:t>
              </a:r>
              <a:r>
                <a:rPr lang="en-US" altLang="ko-KR" sz="2000" dirty="0" smtClean="0"/>
                <a:t>, </a:t>
              </a:r>
              <a:r>
                <a:rPr lang="ko-KR" altLang="en-US" sz="2000" b="1" dirty="0" err="1" smtClean="0"/>
                <a:t>은둔형이</a:t>
              </a:r>
              <a:r>
                <a:rPr lang="ko-KR" altLang="en-US" sz="2000" b="1" dirty="0" smtClean="0"/>
                <a:t> 반드시 </a:t>
              </a:r>
              <a:r>
                <a:rPr lang="en-US" altLang="ko-KR" sz="2000" b="1" dirty="0" smtClean="0"/>
                <a:t>10% </a:t>
              </a:r>
              <a:r>
                <a:rPr lang="ko-KR" altLang="en-US" sz="2000" b="1" dirty="0" smtClean="0"/>
                <a:t>이상</a:t>
              </a:r>
              <a:r>
                <a:rPr lang="ko-KR" altLang="en-US" sz="2000" dirty="0" smtClean="0"/>
                <a:t> 포함되어야 하며</a:t>
              </a:r>
              <a:r>
                <a:rPr lang="en-US" altLang="ko-KR" sz="2000" dirty="0" smtClean="0"/>
                <a:t> </a:t>
              </a:r>
              <a:r>
                <a:rPr lang="ko-KR" altLang="en-US" sz="2000" dirty="0" smtClean="0"/>
                <a:t>사회활동이 활발한</a:t>
              </a:r>
              <a:endParaRPr lang="en-US" altLang="ko-KR" sz="2000" dirty="0" smtClean="0"/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2000" dirty="0" smtClean="0"/>
                <a:t>  독거노인을 사업 대상자로 선정하는 것은 지양</a:t>
              </a:r>
              <a:endParaRPr lang="ko-KR" altLang="en-US" sz="20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0" y="190500"/>
            <a:ext cx="9144000" cy="6562062"/>
            <a:chOff x="0" y="191136"/>
            <a:chExt cx="9144001" cy="6561495"/>
          </a:xfrm>
        </p:grpSpPr>
        <p:sp>
          <p:nvSpPr>
            <p:cNvPr id="24579" name="Rectangle 67"/>
            <p:cNvSpPr>
              <a:spLocks noChangeArrowheads="1"/>
            </p:cNvSpPr>
            <p:nvPr/>
          </p:nvSpPr>
          <p:spPr bwMode="auto">
            <a:xfrm>
              <a:off x="0" y="191136"/>
              <a:ext cx="3400290" cy="58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3200">
                  <a:latin typeface="HY견고딕" pitchFamily="18" charset="-127"/>
                  <a:ea typeface="HY견고딕" pitchFamily="18" charset="-127"/>
                </a:rPr>
                <a:t>4</a:t>
              </a:r>
              <a:r>
                <a:rPr lang="en-US" altLang="ko-KR" sz="3200">
                  <a:latin typeface="HY강B" pitchFamily="18" charset="-127"/>
                  <a:ea typeface="HY강B" pitchFamily="18" charset="-127"/>
                </a:rPr>
                <a:t>. </a:t>
              </a:r>
              <a:r>
                <a:rPr lang="ko-KR" altLang="en-US" sz="3200">
                  <a:latin typeface="HY강B" pitchFamily="18" charset="-127"/>
                  <a:ea typeface="HY강B" pitchFamily="18" charset="-127"/>
                </a:rPr>
                <a:t>사업 추진체계</a:t>
              </a:r>
              <a:endParaRPr lang="en-US" altLang="ko-KR" sz="280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580" name="Line 68"/>
            <p:cNvSpPr>
              <a:spLocks noChangeShapeType="1"/>
            </p:cNvSpPr>
            <p:nvPr/>
          </p:nvSpPr>
          <p:spPr bwMode="auto">
            <a:xfrm>
              <a:off x="0" y="714947"/>
              <a:ext cx="9144001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71438" y="959238"/>
              <a:ext cx="8858281" cy="5793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7800" indent="-177800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b="1" dirty="0" smtClean="0"/>
                <a:t>사업 총괄 운영인력</a:t>
              </a:r>
              <a:r>
                <a:rPr lang="ko-KR" altLang="en-US" sz="2000" dirty="0" smtClean="0"/>
                <a:t> </a:t>
              </a:r>
              <a:r>
                <a:rPr lang="en-US" altLang="ko-KR" sz="2000" dirty="0"/>
                <a:t>: </a:t>
              </a:r>
              <a:r>
                <a:rPr lang="ko-KR" altLang="en-US" sz="2000" b="1" dirty="0" smtClean="0"/>
                <a:t>전담관리자</a:t>
              </a:r>
              <a:r>
                <a:rPr lang="en-US" altLang="ko-KR" sz="2000" dirty="0"/>
                <a:t>(</a:t>
              </a:r>
              <a:r>
                <a:rPr lang="ko-KR" altLang="en-US" sz="2000" dirty="0" err="1"/>
                <a:t>사회복지사</a:t>
              </a:r>
              <a:r>
                <a:rPr lang="en-US" altLang="ko-KR" sz="2000" dirty="0"/>
                <a:t>, </a:t>
              </a:r>
              <a:r>
                <a:rPr lang="ko-KR" altLang="en-US" sz="2000" dirty="0" err="1"/>
                <a:t>상담사</a:t>
              </a:r>
              <a:r>
                <a:rPr lang="ko-KR" altLang="en-US" sz="2000" dirty="0"/>
                <a:t> 등 자격</a:t>
              </a:r>
              <a:r>
                <a:rPr lang="en-US" altLang="ko-KR" sz="2000" dirty="0" smtClean="0"/>
                <a:t>) </a:t>
              </a:r>
              <a:r>
                <a:rPr lang="ko-KR" altLang="en-US" sz="2000" dirty="0" smtClean="0"/>
                <a:t>배치</a:t>
              </a:r>
              <a:r>
                <a:rPr lang="en-US" altLang="ko-KR" sz="2000" dirty="0" smtClean="0"/>
                <a:t>, </a:t>
              </a:r>
              <a:r>
                <a:rPr lang="ko-KR" altLang="en-US" sz="2000" dirty="0" smtClean="0"/>
                <a:t>기관의 </a:t>
              </a:r>
              <a:r>
                <a:rPr lang="ko-KR" altLang="en-US" sz="2000" b="1" dirty="0" smtClean="0"/>
                <a:t>기존인력에게 수당 지급</a:t>
              </a:r>
              <a:r>
                <a:rPr lang="ko-KR" altLang="en-US" sz="2000" dirty="0" smtClean="0"/>
                <a:t> 등을 통한 활용 등 </a:t>
              </a:r>
              <a:r>
                <a:rPr lang="ko-KR" altLang="en-US" sz="2000" b="1" dirty="0" smtClean="0"/>
                <a:t>선택 가능</a:t>
              </a:r>
              <a:r>
                <a:rPr lang="en-US" altLang="ko-KR" sz="2000" dirty="0" smtClean="0"/>
                <a:t>. </a:t>
              </a:r>
            </a:p>
            <a:p>
              <a:pPr marL="177800" indent="-177800">
                <a:lnSpc>
                  <a:spcPct val="150000"/>
                </a:lnSpc>
                <a:defRPr/>
              </a:pPr>
              <a:r>
                <a:rPr lang="en-US" altLang="ko-KR" sz="2000" dirty="0" smtClean="0"/>
                <a:t>  </a:t>
              </a:r>
              <a:r>
                <a:rPr lang="ko-KR" altLang="en-US" sz="2000" dirty="0" smtClean="0"/>
                <a:t>다만 전담관리자를 배치할 경우</a:t>
              </a:r>
              <a:r>
                <a:rPr lang="en-US" altLang="ko-KR" sz="2000" dirty="0" smtClean="0"/>
                <a:t> </a:t>
              </a:r>
              <a:r>
                <a:rPr lang="ko-KR" altLang="en-US" sz="2000" dirty="0"/>
                <a:t>기관의 </a:t>
              </a:r>
              <a:r>
                <a:rPr lang="ko-KR" altLang="en-US" sz="2000" b="1" dirty="0"/>
                <a:t>중간관리자 </a:t>
              </a:r>
              <a:r>
                <a:rPr lang="en-US" altLang="ko-KR" sz="2000" b="1" dirty="0"/>
                <a:t>1</a:t>
              </a:r>
              <a:r>
                <a:rPr lang="ko-KR" altLang="en-US" sz="2000" b="1" dirty="0"/>
                <a:t>인이 기관 </a:t>
              </a:r>
              <a:r>
                <a:rPr lang="ko-KR" altLang="en-US" sz="2000" b="1" dirty="0" smtClean="0"/>
                <a:t>내부에서 </a:t>
              </a:r>
              <a:r>
                <a:rPr lang="ko-KR" altLang="en-US" sz="2000" b="1" dirty="0" err="1" smtClean="0"/>
                <a:t>수퍼바이저</a:t>
              </a:r>
              <a:r>
                <a:rPr lang="en-US" altLang="ko-KR" sz="2000" dirty="0" smtClean="0"/>
                <a:t>(</a:t>
              </a:r>
              <a:r>
                <a:rPr lang="en-US" altLang="ko-KR" sz="2000" dirty="0"/>
                <a:t>supervisor) </a:t>
              </a:r>
              <a:r>
                <a:rPr lang="ko-KR" altLang="en-US" sz="2000" b="1" dirty="0"/>
                <a:t>역할을 수행</a:t>
              </a:r>
              <a:r>
                <a:rPr lang="ko-KR" altLang="en-US" sz="2000" dirty="0"/>
                <a:t>해야 </a:t>
              </a:r>
              <a:r>
                <a:rPr lang="ko-KR" altLang="en-US" sz="2000" dirty="0" smtClean="0"/>
                <a:t>함</a:t>
              </a:r>
              <a:endParaRPr lang="en-US" altLang="ko-KR" sz="2000" dirty="0"/>
            </a:p>
            <a:p>
              <a:pPr>
                <a:lnSpc>
                  <a:spcPct val="150000"/>
                </a:lnSpc>
                <a:defRPr/>
              </a:pPr>
              <a:endParaRPr lang="en-US" altLang="ko-KR" sz="500" dirty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dirty="0"/>
                <a:t>  </a:t>
              </a:r>
              <a:r>
                <a:rPr lang="en-US" altLang="ko-KR" dirty="0"/>
                <a:t>* </a:t>
              </a:r>
              <a:r>
                <a:rPr lang="ko-KR" altLang="en-US" dirty="0"/>
                <a:t>총 사업비</a:t>
              </a:r>
              <a:r>
                <a:rPr lang="en-US" altLang="ko-KR" dirty="0"/>
                <a:t>(</a:t>
              </a:r>
              <a:r>
                <a:rPr lang="ko-KR" altLang="en-US" dirty="0"/>
                <a:t>국고</a:t>
              </a:r>
              <a:r>
                <a:rPr lang="en-US" altLang="ko-KR" dirty="0"/>
                <a:t>+</a:t>
              </a:r>
              <a:r>
                <a:rPr lang="ko-KR" altLang="en-US" dirty="0" err="1"/>
                <a:t>지자체</a:t>
              </a:r>
              <a:r>
                <a:rPr lang="en-US" altLang="ko-KR" dirty="0"/>
                <a:t>) </a:t>
              </a:r>
              <a:r>
                <a:rPr lang="en-US" altLang="ko-KR" dirty="0" smtClean="0"/>
                <a:t>6</a:t>
              </a:r>
              <a:r>
                <a:rPr lang="ko-KR" altLang="en-US" dirty="0" err="1" smtClean="0"/>
                <a:t>천만원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중 </a:t>
              </a:r>
              <a:r>
                <a:rPr lang="en-US" altLang="ko-KR" dirty="0" smtClean="0"/>
                <a:t>30%</a:t>
              </a:r>
              <a:r>
                <a:rPr lang="ko-KR" altLang="en-US" dirty="0" smtClean="0"/>
                <a:t> 내외에서 전담인력 인건비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보조인력 </a:t>
              </a:r>
              <a:endParaRPr lang="en-US" altLang="ko-KR" dirty="0" smtClean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dirty="0" smtClean="0"/>
                <a:t>    </a:t>
              </a:r>
              <a:r>
                <a:rPr lang="ko-KR" altLang="en-US" dirty="0" smtClean="0"/>
                <a:t>수당 등으로 지급 가능</a:t>
              </a:r>
              <a:endParaRPr lang="en-US" altLang="ko-KR" sz="2000" dirty="0"/>
            </a:p>
            <a:p>
              <a:pPr>
                <a:lnSpc>
                  <a:spcPct val="150000"/>
                </a:lnSpc>
                <a:defRPr/>
              </a:pPr>
              <a:endParaRPr lang="ko-KR" altLang="en-US" sz="1200" dirty="0"/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b="1" dirty="0"/>
                <a:t>사업 </a:t>
              </a:r>
              <a:r>
                <a:rPr lang="ko-KR" altLang="en-US" sz="2000" b="1" dirty="0" smtClean="0"/>
                <a:t>운영 </a:t>
              </a:r>
              <a:r>
                <a:rPr lang="en-US" altLang="ko-KR" sz="2000" dirty="0" smtClean="0"/>
                <a:t>: </a:t>
              </a:r>
              <a:r>
                <a:rPr lang="ko-KR" altLang="en-US" sz="2000" b="1" dirty="0" err="1"/>
                <a:t>집단별</a:t>
              </a:r>
              <a:r>
                <a:rPr lang="ko-KR" altLang="en-US" sz="2000" b="1" dirty="0"/>
                <a:t> 주 </a:t>
              </a:r>
              <a:r>
                <a:rPr lang="en-US" altLang="ko-KR" sz="2000" b="1" dirty="0"/>
                <a:t>1</a:t>
              </a:r>
              <a:r>
                <a:rPr lang="ko-KR" altLang="en-US" sz="2000" b="1" dirty="0"/>
                <a:t>회 </a:t>
              </a:r>
              <a:r>
                <a:rPr lang="ko-KR" altLang="en-US" sz="2000" dirty="0"/>
                <a:t>최소 </a:t>
              </a:r>
              <a:r>
                <a:rPr lang="en-US" altLang="ko-KR" sz="2000" dirty="0"/>
                <a:t>30</a:t>
              </a:r>
              <a:r>
                <a:rPr lang="ko-KR" altLang="en-US" sz="2000" dirty="0"/>
                <a:t>회기 이상 실시하되</a:t>
              </a:r>
              <a:r>
                <a:rPr lang="en-US" altLang="ko-KR" sz="2000" dirty="0"/>
                <a:t>, </a:t>
              </a:r>
              <a:r>
                <a:rPr lang="ko-KR" altLang="en-US" sz="2000" dirty="0"/>
                <a:t>사업 </a:t>
              </a:r>
              <a:r>
                <a:rPr lang="ko-KR" altLang="en-US" sz="2000" dirty="0" smtClean="0"/>
                <a:t>초반에는 전담</a:t>
              </a:r>
              <a:endParaRPr lang="en-US" altLang="ko-KR" sz="2000" dirty="0" smtClean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dirty="0" smtClean="0"/>
                <a:t>  </a:t>
              </a:r>
              <a:r>
                <a:rPr lang="ko-KR" altLang="en-US" sz="2000" dirty="0" smtClean="0"/>
                <a:t>인력 </a:t>
              </a:r>
              <a:r>
                <a:rPr lang="ko-KR" altLang="en-US" sz="2000" dirty="0" smtClean="0"/>
                <a:t>등의 개입 </a:t>
              </a:r>
              <a:r>
                <a:rPr lang="ko-KR" altLang="en-US" sz="2000" dirty="0"/>
                <a:t>중심</a:t>
              </a:r>
              <a:r>
                <a:rPr lang="en-US" altLang="ko-KR" sz="2000" dirty="0"/>
                <a:t>, </a:t>
              </a:r>
              <a:r>
                <a:rPr lang="ko-KR" altLang="en-US" sz="2000" dirty="0"/>
                <a:t>후반에는 노인 자조모임으로 전환</a:t>
              </a:r>
              <a:endParaRPr lang="en-US" altLang="ko-KR" sz="2000" dirty="0"/>
            </a:p>
            <a:p>
              <a:pPr>
                <a:lnSpc>
                  <a:spcPct val="150000"/>
                </a:lnSpc>
                <a:defRPr/>
              </a:pPr>
              <a:endParaRPr lang="ko-KR" altLang="en-US" sz="1200" dirty="0"/>
            </a:p>
            <a:p>
              <a:pPr marL="177800" indent="-177800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b="1" dirty="0"/>
                <a:t>전문가 </a:t>
              </a:r>
              <a:r>
                <a:rPr lang="ko-KR" altLang="en-US" sz="2000" b="1" dirty="0" smtClean="0"/>
                <a:t>지원단 </a:t>
              </a:r>
              <a:r>
                <a:rPr lang="en-US" altLang="ko-KR" sz="2000" dirty="0" smtClean="0"/>
                <a:t>: </a:t>
              </a:r>
              <a:r>
                <a:rPr lang="ko-KR" altLang="en-US" sz="2000" dirty="0"/>
                <a:t>사업의 성공적 수행을 지원하고자 </a:t>
              </a:r>
              <a:r>
                <a:rPr lang="en-US" altLang="ko-KR" sz="2000" b="1" dirty="0"/>
                <a:t>4</a:t>
              </a:r>
              <a:r>
                <a:rPr lang="ko-KR" altLang="en-US" sz="2000" b="1" dirty="0" err="1"/>
                <a:t>개팀</a:t>
              </a:r>
              <a:r>
                <a:rPr lang="en-US" altLang="ko-KR" sz="2000" dirty="0"/>
                <a:t>(</a:t>
              </a:r>
              <a:r>
                <a:rPr lang="ko-KR" altLang="en-US" sz="2000" dirty="0"/>
                <a:t>학계 </a:t>
              </a:r>
              <a:r>
                <a:rPr lang="en-US" altLang="ko-KR" sz="2000" dirty="0"/>
                <a:t>1</a:t>
              </a:r>
              <a:r>
                <a:rPr lang="ko-KR" altLang="en-US" sz="2000" dirty="0"/>
                <a:t>인 </a:t>
              </a:r>
              <a:r>
                <a:rPr lang="en-US" altLang="ko-KR" sz="2000" dirty="0"/>
                <a:t>+ </a:t>
              </a:r>
              <a:r>
                <a:rPr lang="ko-KR" altLang="en-US" sz="2000" dirty="0"/>
                <a:t>현장 관리자 </a:t>
              </a:r>
              <a:r>
                <a:rPr lang="en-US" altLang="ko-KR" sz="2000" dirty="0"/>
                <a:t>1</a:t>
              </a:r>
              <a:r>
                <a:rPr lang="ko-KR" altLang="en-US" sz="2000" dirty="0"/>
                <a:t>인</a:t>
              </a:r>
              <a:r>
                <a:rPr lang="en-US" altLang="ko-KR" sz="2000" dirty="0"/>
                <a:t>, </a:t>
              </a:r>
              <a:r>
                <a:rPr lang="ko-KR" altLang="en-US" sz="2000" dirty="0"/>
                <a:t>총 </a:t>
              </a:r>
              <a:r>
                <a:rPr lang="en-US" altLang="ko-KR" sz="2000" dirty="0"/>
                <a:t>8</a:t>
              </a:r>
              <a:r>
                <a:rPr lang="ko-KR" altLang="en-US" sz="2000" dirty="0"/>
                <a:t>인</a:t>
              </a:r>
              <a:r>
                <a:rPr lang="en-US" altLang="ko-KR" sz="2000" dirty="0"/>
                <a:t>)</a:t>
              </a:r>
              <a:r>
                <a:rPr lang="ko-KR" altLang="en-US" sz="2000" dirty="0"/>
                <a:t>의 </a:t>
              </a:r>
              <a:r>
                <a:rPr lang="ko-KR" altLang="en-US" sz="2000" b="1" dirty="0" smtClean="0"/>
                <a:t>전문가로 구성된 </a:t>
              </a:r>
              <a:r>
                <a:rPr lang="ko-KR" altLang="en-US" sz="2000" b="1" dirty="0"/>
                <a:t>사업지원단을 </a:t>
              </a:r>
              <a:r>
                <a:rPr lang="ko-KR" altLang="en-US" sz="2000" b="1" dirty="0" smtClean="0"/>
                <a:t>운영</a:t>
              </a:r>
              <a:r>
                <a:rPr lang="ko-KR" altLang="en-US" sz="2000" dirty="0" smtClean="0"/>
                <a:t>하여</a:t>
              </a:r>
              <a:r>
                <a:rPr lang="en-US" altLang="ko-KR" sz="2000" dirty="0"/>
                <a:t>, </a:t>
              </a:r>
              <a:r>
                <a:rPr lang="ko-KR" altLang="en-US" sz="2000" b="1" dirty="0" err="1"/>
                <a:t>팀당</a:t>
              </a:r>
              <a:r>
                <a:rPr lang="ko-KR" altLang="en-US" sz="2000" b="1" dirty="0"/>
                <a:t> </a:t>
              </a:r>
              <a:r>
                <a:rPr lang="en-US" altLang="ko-KR" sz="2000" b="1" dirty="0" smtClean="0"/>
                <a:t>15</a:t>
              </a:r>
              <a:r>
                <a:rPr lang="ko-KR" altLang="en-US" sz="2000" b="1" dirty="0" smtClean="0"/>
                <a:t>개 </a:t>
              </a:r>
              <a:r>
                <a:rPr lang="ko-KR" altLang="en-US" sz="2000" b="1" dirty="0"/>
                <a:t>지역을 </a:t>
              </a:r>
              <a:r>
                <a:rPr lang="en-US" altLang="ko-KR" sz="2000" b="1" dirty="0" smtClean="0"/>
                <a:t> </a:t>
              </a:r>
              <a:r>
                <a:rPr lang="ko-KR" altLang="en-US" sz="2000" b="1" dirty="0" smtClean="0"/>
                <a:t>배정</a:t>
              </a:r>
              <a:r>
                <a:rPr lang="ko-KR" altLang="en-US" sz="2000" dirty="0" smtClean="0"/>
                <a:t>하고 </a:t>
              </a:r>
              <a:r>
                <a:rPr lang="ko-KR" altLang="en-US" sz="2000" dirty="0"/>
                <a:t>사업 </a:t>
              </a:r>
              <a:r>
                <a:rPr lang="ko-KR" altLang="en-US" sz="2000" b="1" dirty="0"/>
                <a:t>자문</a:t>
              </a:r>
              <a:r>
                <a:rPr lang="en-US" altLang="ko-KR" sz="2000" b="1" dirty="0"/>
                <a:t>, </a:t>
              </a:r>
              <a:r>
                <a:rPr lang="ko-KR" altLang="en-US" sz="2000" b="1" dirty="0"/>
                <a:t>모니터링</a:t>
              </a:r>
              <a:r>
                <a:rPr lang="en-US" altLang="ko-KR" sz="2000" b="1" dirty="0"/>
                <a:t>, </a:t>
              </a:r>
              <a:r>
                <a:rPr lang="ko-KR" altLang="en-US" sz="2000" b="1" dirty="0"/>
                <a:t>평가 </a:t>
              </a:r>
              <a:r>
                <a:rPr lang="ko-KR" altLang="en-US" sz="2000" dirty="0"/>
                <a:t>등을 수행할 </a:t>
              </a:r>
              <a:r>
                <a:rPr lang="ko-KR" altLang="en-US" sz="2000" dirty="0" smtClean="0"/>
                <a:t>예정</a:t>
              </a:r>
              <a:r>
                <a:rPr lang="en-US" altLang="ko-KR" sz="2000" dirty="0" smtClean="0"/>
                <a:t>  </a:t>
              </a:r>
              <a:endParaRPr lang="ko-KR" altLang="en-US" sz="20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0" y="142875"/>
            <a:ext cx="9144000" cy="5967455"/>
            <a:chOff x="0" y="143497"/>
            <a:chExt cx="9144001" cy="5966671"/>
          </a:xfrm>
        </p:grpSpPr>
        <p:sp>
          <p:nvSpPr>
            <p:cNvPr id="25603" name="Rectangle 67"/>
            <p:cNvSpPr>
              <a:spLocks noChangeArrowheads="1"/>
            </p:cNvSpPr>
            <p:nvPr/>
          </p:nvSpPr>
          <p:spPr bwMode="auto">
            <a:xfrm>
              <a:off x="0" y="143497"/>
              <a:ext cx="3995936" cy="58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solidFill>
                    <a:srgbClr val="FFCC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3200" dirty="0">
                  <a:latin typeface="HY강B" pitchFamily="18" charset="-127"/>
                  <a:ea typeface="HY강B" pitchFamily="18" charset="-127"/>
                </a:rPr>
                <a:t>5. </a:t>
              </a:r>
              <a:r>
                <a:rPr lang="ko-KR" altLang="en-US" sz="3200" dirty="0">
                  <a:latin typeface="HY강B" pitchFamily="18" charset="-127"/>
                  <a:ea typeface="HY강B" pitchFamily="18" charset="-127"/>
                </a:rPr>
                <a:t>사업 추진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일정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안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)</a:t>
              </a:r>
              <a:endParaRPr lang="en-US" altLang="ko-KR" sz="3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5604" name="Line 68"/>
            <p:cNvSpPr>
              <a:spLocks noChangeShapeType="1"/>
            </p:cNvSpPr>
            <p:nvPr/>
          </p:nvSpPr>
          <p:spPr bwMode="auto">
            <a:xfrm>
              <a:off x="0" y="714876"/>
              <a:ext cx="9144001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0" y="786332"/>
              <a:ext cx="9144001" cy="532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dirty="0">
                  <a:latin typeface="+mn-lt"/>
                  <a:ea typeface="HY강B" pitchFamily="18" charset="-127"/>
                </a:rPr>
                <a:t> </a:t>
              </a:r>
              <a:r>
                <a:rPr lang="ko-KR" altLang="en-US" sz="2000" dirty="0" err="1"/>
                <a:t>지자체</a:t>
              </a:r>
              <a:r>
                <a:rPr lang="ko-KR" altLang="en-US" sz="2000" dirty="0"/>
                <a:t> 대상 사업설명회</a:t>
              </a:r>
              <a:r>
                <a:rPr lang="en-US" altLang="ko-KR" sz="2000" dirty="0"/>
                <a:t>,</a:t>
              </a:r>
              <a:r>
                <a:rPr lang="ko-KR" altLang="en-US" sz="2000" dirty="0"/>
                <a:t> 공모 및 선정 </a:t>
              </a:r>
              <a:r>
                <a:rPr lang="en-US" altLang="ko-KR" sz="2000" dirty="0"/>
                <a:t>: 2014. 2.~3.</a:t>
              </a:r>
            </a:p>
            <a:p>
              <a:pPr>
                <a:lnSpc>
                  <a:spcPct val="250000"/>
                </a:lnSpc>
                <a:buFont typeface="Wingdings" pitchFamily="2" charset="2"/>
                <a:buChar char="§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dirty="0"/>
                <a:t>전문가 지원단 구성 및 운영</a:t>
              </a:r>
              <a:r>
                <a:rPr lang="en-US" altLang="ko-KR" sz="2000" dirty="0"/>
                <a:t>: 2014. 3</a:t>
              </a:r>
              <a:r>
                <a:rPr lang="en-US" altLang="ko-KR" sz="2000" dirty="0" smtClean="0"/>
                <a:t>.~</a:t>
              </a:r>
              <a:r>
                <a:rPr lang="en-US" altLang="ko-KR" sz="2000" dirty="0"/>
                <a:t>12.</a:t>
              </a:r>
            </a:p>
            <a:p>
              <a:pPr>
                <a:lnSpc>
                  <a:spcPct val="250000"/>
                </a:lnSpc>
                <a:buFont typeface="Wingdings" pitchFamily="2" charset="2"/>
                <a:buChar char="§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dirty="0"/>
                <a:t>사업 개시 </a:t>
              </a:r>
              <a:r>
                <a:rPr lang="en-US" altLang="ko-KR" sz="2000" dirty="0"/>
                <a:t>: 2014. 4.</a:t>
              </a:r>
              <a:endParaRPr lang="ko-KR" altLang="en-US" sz="2000" dirty="0"/>
            </a:p>
            <a:p>
              <a:pPr>
                <a:lnSpc>
                  <a:spcPct val="250000"/>
                </a:lnSpc>
                <a:buFont typeface="Wingdings" pitchFamily="2" charset="2"/>
                <a:buChar char="§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dirty="0"/>
                <a:t>사업 추진 보고</a:t>
              </a:r>
              <a:r>
                <a:rPr lang="en-US" altLang="ko-KR" sz="2000" dirty="0"/>
                <a:t>: </a:t>
              </a:r>
              <a:r>
                <a:rPr lang="ko-KR" altLang="en-US" sz="2000" dirty="0"/>
                <a:t>매월 </a:t>
              </a:r>
              <a:r>
                <a:rPr lang="en-US" altLang="ko-KR" sz="2000" dirty="0"/>
                <a:t>1</a:t>
              </a:r>
              <a:r>
                <a:rPr lang="ko-KR" altLang="en-US" sz="2000" dirty="0"/>
                <a:t>회 월보고서</a:t>
              </a:r>
              <a:r>
                <a:rPr lang="en-US" altLang="ko-KR" sz="2000" dirty="0"/>
                <a:t>, </a:t>
              </a:r>
              <a:r>
                <a:rPr lang="ko-KR" altLang="en-US" sz="2000" dirty="0"/>
                <a:t>분기 </a:t>
              </a:r>
              <a:r>
                <a:rPr lang="en-US" altLang="ko-KR" sz="2000" dirty="0"/>
                <a:t>1</a:t>
              </a:r>
              <a:r>
                <a:rPr lang="ko-KR" altLang="en-US" sz="2000" dirty="0"/>
                <a:t>회 </a:t>
              </a:r>
              <a:r>
                <a:rPr lang="ko-KR" altLang="en-US" sz="2000" dirty="0" err="1"/>
                <a:t>워크샵</a:t>
              </a:r>
              <a:r>
                <a:rPr lang="en-US" altLang="ko-KR" sz="2000" dirty="0"/>
                <a:t>(</a:t>
              </a:r>
              <a:r>
                <a:rPr lang="ko-KR" altLang="en-US" sz="2000" dirty="0"/>
                <a:t>총 </a:t>
              </a:r>
              <a:r>
                <a:rPr lang="en-US" altLang="ko-KR" sz="2000" dirty="0"/>
                <a:t>3</a:t>
              </a:r>
              <a:r>
                <a:rPr lang="ko-KR" altLang="en-US" sz="2000" dirty="0"/>
                <a:t>회</a:t>
              </a:r>
              <a:r>
                <a:rPr lang="en-US" altLang="ko-KR" sz="2000" dirty="0"/>
                <a:t>) </a:t>
              </a:r>
            </a:p>
            <a:p>
              <a:pPr>
                <a:lnSpc>
                  <a:spcPct val="2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dirty="0"/>
                <a:t> 사업 현장방문 점검</a:t>
              </a:r>
              <a:r>
                <a:rPr lang="en-US" altLang="ko-KR" sz="2000" dirty="0"/>
                <a:t>: 2014. 4-6 (1</a:t>
              </a:r>
              <a:r>
                <a:rPr lang="ko-KR" altLang="en-US" sz="2000" dirty="0"/>
                <a:t>회</a:t>
              </a:r>
              <a:r>
                <a:rPr lang="en-US" altLang="ko-KR" sz="2000" dirty="0"/>
                <a:t>), </a:t>
              </a:r>
              <a:r>
                <a:rPr lang="en-US" altLang="ko-KR" sz="2000" dirty="0" smtClean="0"/>
                <a:t>9-11(1</a:t>
              </a:r>
              <a:r>
                <a:rPr lang="ko-KR" altLang="en-US" sz="2000" dirty="0"/>
                <a:t>회</a:t>
              </a:r>
              <a:r>
                <a:rPr lang="en-US" altLang="ko-KR" sz="2000" dirty="0"/>
                <a:t>)(</a:t>
              </a:r>
              <a:r>
                <a:rPr lang="ko-KR" altLang="en-US" sz="2000" dirty="0"/>
                <a:t>총 </a:t>
              </a:r>
              <a:r>
                <a:rPr lang="en-US" altLang="ko-KR" sz="2000" dirty="0"/>
                <a:t>2</a:t>
              </a:r>
              <a:r>
                <a:rPr lang="ko-KR" altLang="en-US" sz="2000" dirty="0"/>
                <a:t>회</a:t>
              </a:r>
              <a:r>
                <a:rPr lang="en-US" altLang="ko-KR" sz="2000" dirty="0"/>
                <a:t>)</a:t>
              </a:r>
            </a:p>
            <a:p>
              <a:pPr>
                <a:lnSpc>
                  <a:spcPct val="2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dirty="0"/>
                <a:t> 사업 평가 및 매뉴얼 보급</a:t>
              </a:r>
              <a:r>
                <a:rPr lang="en-US" altLang="ko-KR" sz="2000" dirty="0"/>
                <a:t>: 2014.12.</a:t>
              </a:r>
              <a:endParaRPr lang="ko-KR" altLang="en-US" sz="2000" dirty="0"/>
            </a:p>
            <a:p>
              <a:pPr algn="dist">
                <a:lnSpc>
                  <a:spcPct val="200000"/>
                </a:lnSpc>
                <a:buFont typeface="Wingdings" pitchFamily="2" charset="2"/>
                <a:buChar char="§"/>
                <a:defRPr/>
              </a:pPr>
              <a:endParaRPr lang="ko-KR" altLang="en-US" sz="2000" dirty="0">
                <a:latin typeface="+mn-lt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9"/>
          <p:cNvSpPr>
            <a:spLocks noChangeArrowheads="1"/>
          </p:cNvSpPr>
          <p:nvPr/>
        </p:nvSpPr>
        <p:spPr bwMode="auto">
          <a:xfrm>
            <a:off x="142876" y="1714500"/>
            <a:ext cx="8858280" cy="463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400">
              <a:solidFill>
                <a:srgbClr val="66CCFF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800" b="1"/>
              <a:t>                 </a:t>
            </a:r>
            <a:r>
              <a:rPr lang="en-US" altLang="ko-KR" sz="2800" b="1">
                <a:solidFill>
                  <a:srgbClr val="000000"/>
                </a:solidFill>
              </a:rPr>
              <a:t>1. </a:t>
            </a:r>
            <a:r>
              <a:rPr lang="ko-KR" altLang="en-US" sz="2800" b="1">
                <a:solidFill>
                  <a:srgbClr val="000000"/>
                </a:solidFill>
              </a:rPr>
              <a:t>추진 </a:t>
            </a:r>
            <a:r>
              <a:rPr lang="ko-KR" altLang="en-US" sz="2800" b="1" smtClean="0">
                <a:solidFill>
                  <a:srgbClr val="000000"/>
                </a:solidFill>
              </a:rPr>
              <a:t>배경</a:t>
            </a:r>
            <a:endParaRPr lang="ko-KR" altLang="en-US" sz="2800" b="1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800" b="1">
                <a:solidFill>
                  <a:srgbClr val="000000"/>
                </a:solidFill>
              </a:rPr>
              <a:t>                 </a:t>
            </a:r>
            <a:r>
              <a:rPr lang="en-US" altLang="ko-KR" sz="2800" b="1">
                <a:solidFill>
                  <a:srgbClr val="000000"/>
                </a:solidFill>
              </a:rPr>
              <a:t>2. </a:t>
            </a:r>
            <a:r>
              <a:rPr lang="ko-KR" altLang="en-US" sz="2800" b="1">
                <a:solidFill>
                  <a:srgbClr val="000000"/>
                </a:solidFill>
              </a:rPr>
              <a:t>사업 목표와 추진방향</a:t>
            </a:r>
          </a:p>
          <a:p>
            <a:pPr>
              <a:lnSpc>
                <a:spcPct val="200000"/>
              </a:lnSpc>
            </a:pPr>
            <a:r>
              <a:rPr lang="ko-KR" altLang="en-US" sz="2800" b="1">
                <a:solidFill>
                  <a:srgbClr val="000000"/>
                </a:solidFill>
              </a:rPr>
              <a:t>                 </a:t>
            </a:r>
            <a:r>
              <a:rPr lang="en-US" altLang="ko-KR" sz="2800" b="1">
                <a:solidFill>
                  <a:srgbClr val="000000"/>
                </a:solidFill>
              </a:rPr>
              <a:t>3. </a:t>
            </a:r>
            <a:r>
              <a:rPr lang="ko-KR" altLang="en-US" sz="2800" b="1">
                <a:solidFill>
                  <a:srgbClr val="000000"/>
                </a:solidFill>
              </a:rPr>
              <a:t>사업 대상과 내용</a:t>
            </a:r>
            <a:endParaRPr lang="en-US" altLang="ko-KR" sz="2800" b="1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2800" b="1">
                <a:solidFill>
                  <a:srgbClr val="000000"/>
                </a:solidFill>
              </a:rPr>
              <a:t>                 4. </a:t>
            </a:r>
            <a:r>
              <a:rPr lang="ko-KR" altLang="en-US" sz="2800" b="1">
                <a:solidFill>
                  <a:srgbClr val="000000"/>
                </a:solidFill>
              </a:rPr>
              <a:t>사업 추진 체계</a:t>
            </a:r>
            <a:endParaRPr lang="en-US" altLang="ko-KR" sz="2800" b="1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2800" b="1">
                <a:solidFill>
                  <a:srgbClr val="000000"/>
                </a:solidFill>
              </a:rPr>
              <a:t>                 5. </a:t>
            </a:r>
            <a:r>
              <a:rPr lang="ko-KR" altLang="en-US" sz="2800" b="1">
                <a:solidFill>
                  <a:srgbClr val="000000"/>
                </a:solidFill>
              </a:rPr>
              <a:t>사업 추진 일정</a:t>
            </a:r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0" y="620713"/>
            <a:ext cx="9144000" cy="1079500"/>
            <a:chOff x="-32" y="2500306"/>
            <a:chExt cx="9144032" cy="785818"/>
          </a:xfrm>
        </p:grpSpPr>
        <p:pic>
          <p:nvPicPr>
            <p:cNvPr id="14340" name="Picture 2" descr="C:\Users\User\Desktop\pc\문화여가\사진모음\사진(2012.5.-11.)\2012-08-25 07.59.2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71744"/>
              <a:ext cx="2555776" cy="66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직사각형 10"/>
            <p:cNvSpPr>
              <a:spLocks noChangeArrowheads="1"/>
            </p:cNvSpPr>
            <p:nvPr/>
          </p:nvSpPr>
          <p:spPr bwMode="auto">
            <a:xfrm>
              <a:off x="3000364" y="2620425"/>
              <a:ext cx="2357454" cy="518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ko-KR" altLang="en-US" sz="4000" b="1"/>
                <a:t>목    차</a:t>
              </a:r>
            </a:p>
          </p:txBody>
        </p:sp>
        <p:sp>
          <p:nvSpPr>
            <p:cNvPr id="14342" name="Line 68"/>
            <p:cNvSpPr>
              <a:spLocks noChangeShapeType="1"/>
            </p:cNvSpPr>
            <p:nvPr/>
          </p:nvSpPr>
          <p:spPr bwMode="auto">
            <a:xfrm>
              <a:off x="-1" y="3286124"/>
              <a:ext cx="9144001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343" name="Line 68"/>
            <p:cNvSpPr>
              <a:spLocks noChangeShapeType="1"/>
            </p:cNvSpPr>
            <p:nvPr/>
          </p:nvSpPr>
          <p:spPr bwMode="auto">
            <a:xfrm>
              <a:off x="-32" y="2500306"/>
              <a:ext cx="9144001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0" y="96838"/>
            <a:ext cx="9144000" cy="6206211"/>
            <a:chOff x="-1" y="97468"/>
            <a:chExt cx="9144001" cy="6206134"/>
          </a:xfrm>
        </p:grpSpPr>
        <p:sp>
          <p:nvSpPr>
            <p:cNvPr id="15363" name="Rectangle 67"/>
            <p:cNvSpPr>
              <a:spLocks noChangeArrowheads="1"/>
            </p:cNvSpPr>
            <p:nvPr/>
          </p:nvSpPr>
          <p:spPr bwMode="auto">
            <a:xfrm>
              <a:off x="0" y="97468"/>
              <a:ext cx="2332690" cy="584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3200">
                  <a:latin typeface="HY강B" pitchFamily="18" charset="-127"/>
                  <a:ea typeface="HY강B" pitchFamily="18" charset="-127"/>
                </a:rPr>
                <a:t>1. </a:t>
              </a:r>
              <a:r>
                <a:rPr lang="ko-KR" altLang="en-US" sz="3200" smtClean="0">
                  <a:latin typeface="HY강B" pitchFamily="18" charset="-127"/>
                  <a:ea typeface="HY강B" pitchFamily="18" charset="-127"/>
                </a:rPr>
                <a:t>추진배경</a:t>
              </a: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5364" name="Line 68"/>
            <p:cNvSpPr>
              <a:spLocks noChangeShapeType="1"/>
            </p:cNvSpPr>
            <p:nvPr/>
          </p:nvSpPr>
          <p:spPr bwMode="auto">
            <a:xfrm>
              <a:off x="-1" y="692696"/>
              <a:ext cx="9144001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142874" y="948357"/>
              <a:ext cx="8929689" cy="535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dirty="0"/>
                <a:t> </a:t>
              </a:r>
              <a:r>
                <a:rPr lang="ko-KR" altLang="en-US" sz="2000" dirty="0"/>
                <a:t>사회적 관계가 단절된 독거노인은 </a:t>
              </a:r>
              <a:r>
                <a:rPr lang="ko-KR" altLang="en-US" sz="2000" dirty="0" err="1"/>
                <a:t>고독사</a:t>
              </a:r>
              <a:r>
                <a:rPr lang="en-US" altLang="ko-KR" sz="2000" dirty="0"/>
                <a:t>, </a:t>
              </a:r>
              <a:r>
                <a:rPr lang="ko-KR" altLang="en-US" sz="2000" dirty="0"/>
                <a:t>우울증과  자살위험이 높아 </a:t>
              </a:r>
              <a:r>
                <a:rPr lang="en-US" altLang="ko-KR" sz="2000" dirty="0"/>
                <a:t/>
              </a:r>
              <a:br>
                <a:rPr lang="en-US" altLang="ko-KR" sz="2000" dirty="0"/>
              </a:br>
              <a:r>
                <a:rPr lang="en-US" altLang="ko-KR" sz="2000" dirty="0"/>
                <a:t>  </a:t>
              </a:r>
              <a:r>
                <a:rPr lang="ko-KR" altLang="en-US" sz="2000" dirty="0"/>
                <a:t>그 동안 </a:t>
              </a:r>
              <a:r>
                <a:rPr lang="ko-KR" altLang="en-US" sz="2000" dirty="0" err="1"/>
                <a:t>노인돌보미를</a:t>
              </a:r>
              <a:r>
                <a:rPr lang="ko-KR" altLang="en-US" sz="2000" dirty="0"/>
                <a:t> 통해 안부확인 </a:t>
              </a:r>
              <a:r>
                <a:rPr lang="ko-KR" altLang="en-US" sz="2000" dirty="0" err="1"/>
                <a:t>돌봄서비스를</a:t>
              </a:r>
              <a:r>
                <a:rPr lang="ko-KR" altLang="en-US" sz="2000" dirty="0"/>
                <a:t> 제공해 왔으나 한계</a:t>
              </a:r>
              <a:r>
                <a:rPr lang="en-US" altLang="ko-KR" sz="2000" dirty="0"/>
                <a:t> </a:t>
              </a:r>
            </a:p>
            <a:p>
              <a:pPr>
                <a:lnSpc>
                  <a:spcPct val="150000"/>
                </a:lnSpc>
                <a:defRPr/>
              </a:pPr>
              <a:endParaRPr lang="ko-KR" altLang="en-US" sz="1200" dirty="0"/>
            </a:p>
            <a:p>
              <a:pPr marL="177800" indent="-177800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dirty="0"/>
                <a:t>외부적인 개입</a:t>
              </a:r>
              <a:r>
                <a:rPr lang="en-US" altLang="ko-KR" sz="2000" dirty="0"/>
                <a:t>·</a:t>
              </a:r>
              <a:r>
                <a:rPr lang="ko-KR" altLang="en-US" sz="2000" dirty="0"/>
                <a:t>지원이 없더라도 </a:t>
              </a:r>
              <a:r>
                <a:rPr lang="ko-KR" altLang="en-US" sz="2000" b="1" dirty="0"/>
                <a:t>독거노인끼리 의지하고 서로의 지킴이가    되는 사회적 가족 구성을 유도</a:t>
              </a:r>
              <a:r>
                <a:rPr lang="ko-KR" altLang="en-US" sz="2000" dirty="0"/>
                <a:t>하여 </a:t>
              </a:r>
              <a:r>
                <a:rPr lang="ko-KR" altLang="en-US" sz="2000" b="1" dirty="0"/>
                <a:t>지속 가능한 </a:t>
              </a:r>
              <a:r>
                <a:rPr lang="ko-KR" altLang="en-US" sz="2000" b="1" dirty="0" err="1"/>
                <a:t>상호돌봄체계</a:t>
              </a:r>
              <a:r>
                <a:rPr lang="ko-KR" altLang="en-US" sz="2000" b="1" dirty="0"/>
                <a:t> 구축</a:t>
              </a:r>
              <a:r>
                <a:rPr lang="ko-KR" altLang="en-US" sz="2000" dirty="0"/>
                <a:t> 필요</a:t>
              </a:r>
              <a:endParaRPr lang="en-US" altLang="ko-KR" sz="2000" dirty="0"/>
            </a:p>
            <a:p>
              <a:pPr>
                <a:lnSpc>
                  <a:spcPct val="150000"/>
                </a:lnSpc>
                <a:defRPr/>
              </a:pPr>
              <a:endParaRPr lang="ko-KR" altLang="en-US" sz="1200" dirty="0"/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2000" dirty="0"/>
                <a:t> 특히 도시의 독거노인은 농촌지역보다 이웃과의 관계  단절 및 경로당 </a:t>
              </a:r>
              <a:endParaRPr lang="en-US" altLang="ko-KR" sz="2000" dirty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dirty="0"/>
                <a:t>  </a:t>
              </a:r>
              <a:r>
                <a:rPr lang="ko-KR" altLang="en-US" sz="2000" dirty="0"/>
                <a:t>이용률이 낮고 자살 위험은 더 높은 것으로 나타나고 있으나</a:t>
              </a:r>
              <a:r>
                <a:rPr lang="en-US" altLang="ko-KR" sz="2000" dirty="0"/>
                <a:t>,</a:t>
              </a:r>
            </a:p>
            <a:p>
              <a:pPr>
                <a:lnSpc>
                  <a:spcPct val="150000"/>
                </a:lnSpc>
                <a:defRPr/>
              </a:pPr>
              <a:endParaRPr lang="ko-KR" altLang="en-US" sz="1000" dirty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dirty="0"/>
                <a:t>  -</a:t>
              </a:r>
              <a:r>
                <a:rPr lang="ko-KR" altLang="en-US" sz="2000" dirty="0"/>
                <a:t> 특성상 농촌지역의 공동생활 형태를 선호하지 않아 집에서 은둔하지 않고 </a:t>
              </a:r>
              <a:endParaRPr lang="en-US" altLang="ko-KR" sz="2000" dirty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dirty="0"/>
                <a:t>    </a:t>
              </a:r>
              <a:r>
                <a:rPr lang="ko-KR" altLang="en-US" sz="2000" dirty="0"/>
                <a:t>사회적 관계망을 형성할 수 있도록 지원 필요</a:t>
              </a:r>
              <a:endParaRPr lang="en-US" altLang="ko-KR" sz="2000" dirty="0"/>
            </a:p>
            <a:p>
              <a:pPr>
                <a:lnSpc>
                  <a:spcPct val="150000"/>
                </a:lnSpc>
                <a:defRPr/>
              </a:pPr>
              <a:endParaRPr lang="en-US" altLang="ko-KR" sz="1000" smtClean="0"/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mtClean="0"/>
                <a:t> ☞ </a:t>
              </a:r>
              <a:r>
                <a:rPr lang="en-US" altLang="ko-KR" sz="2400" b="1" smtClean="0"/>
                <a:t>2014</a:t>
              </a:r>
              <a:r>
                <a:rPr lang="ko-KR" altLang="en-US" sz="2400" b="1" smtClean="0"/>
                <a:t>년  </a:t>
              </a:r>
              <a:r>
                <a:rPr lang="en-US" altLang="ko-KR" sz="2400" b="1" smtClean="0"/>
                <a:t>25.2</a:t>
              </a:r>
              <a:r>
                <a:rPr lang="ko-KR" altLang="en-US" sz="2400" b="1" smtClean="0"/>
                <a:t>억원</a:t>
              </a:r>
              <a:r>
                <a:rPr lang="en-US" altLang="ko-KR" sz="2000" b="1" smtClean="0"/>
                <a:t>(</a:t>
              </a:r>
              <a:r>
                <a:rPr lang="ko-KR" altLang="en-US" sz="2000" b="1" smtClean="0"/>
                <a:t>국비</a:t>
              </a:r>
              <a:r>
                <a:rPr lang="en-US" altLang="ko-KR" sz="2000" b="1" smtClean="0"/>
                <a:t>)</a:t>
              </a:r>
              <a:r>
                <a:rPr lang="ko-KR" altLang="en-US" sz="2400" b="1" smtClean="0"/>
                <a:t>의 예산 확보</a:t>
              </a:r>
              <a:endParaRPr lang="ko-KR" altLang="en-US" b="1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0" y="96838"/>
            <a:ext cx="9144000" cy="6447195"/>
            <a:chOff x="0" y="194936"/>
            <a:chExt cx="9144000" cy="6446547"/>
          </a:xfrm>
        </p:grpSpPr>
        <p:sp>
          <p:nvSpPr>
            <p:cNvPr id="16392" name="Rectangle 67"/>
            <p:cNvSpPr>
              <a:spLocks noChangeArrowheads="1"/>
            </p:cNvSpPr>
            <p:nvPr/>
          </p:nvSpPr>
          <p:spPr bwMode="auto">
            <a:xfrm>
              <a:off x="0" y="194936"/>
              <a:ext cx="4865434" cy="584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3200">
                  <a:latin typeface="HY강B" pitchFamily="18" charset="-127"/>
                  <a:ea typeface="HY강B" pitchFamily="18" charset="-127"/>
                </a:rPr>
                <a:t>2. </a:t>
              </a:r>
              <a:r>
                <a:rPr lang="ko-KR" altLang="en-US" sz="3200">
                  <a:latin typeface="HY강B" pitchFamily="18" charset="-127"/>
                  <a:ea typeface="HY강B" pitchFamily="18" charset="-127"/>
                </a:rPr>
                <a:t>사업 목표와 추진 방향</a:t>
              </a:r>
            </a:p>
          </p:txBody>
        </p:sp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0" y="4241067"/>
              <a:ext cx="9144000" cy="240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en-US" altLang="ko-KR" sz="2000" dirty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dirty="0"/>
                <a:t>독거노인을 사회관계 </a:t>
              </a:r>
              <a:r>
                <a:rPr lang="ko-KR" altLang="en-US" sz="2000" dirty="0" err="1"/>
                <a:t>특성별로</a:t>
              </a:r>
              <a:r>
                <a:rPr lang="ko-KR" altLang="en-US" sz="2000" dirty="0"/>
                <a:t> 그룹화하여 </a:t>
              </a:r>
              <a:r>
                <a:rPr lang="ko-KR" altLang="en-US" sz="2000" b="1" dirty="0"/>
                <a:t>맞춤형 서비스</a:t>
              </a:r>
              <a:r>
                <a:rPr lang="ko-KR" altLang="en-US" sz="2000" dirty="0"/>
                <a:t> 제공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dirty="0"/>
                <a:t>정부지원 종료 이후에도 자조모임이 지속될 수 있도록 </a:t>
              </a:r>
              <a:r>
                <a:rPr lang="ko-KR" altLang="en-US" sz="2000" b="1" dirty="0"/>
                <a:t>자립성 강화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  <a:defRPr/>
              </a:pPr>
              <a:r>
                <a:rPr lang="en-US" altLang="ko-KR" sz="2000" dirty="0"/>
                <a:t> </a:t>
              </a:r>
              <a:r>
                <a:rPr lang="ko-KR" altLang="en-US" sz="2000" b="1" dirty="0" smtClean="0"/>
                <a:t>지역자원 및 기존 프로그램의 최대한 활용</a:t>
              </a:r>
              <a:r>
                <a:rPr lang="ko-KR" altLang="en-US" sz="2000" dirty="0" smtClean="0"/>
                <a:t> </a:t>
              </a:r>
              <a:r>
                <a:rPr lang="ko-KR" altLang="en-US" sz="2000" dirty="0"/>
                <a:t>및 </a:t>
              </a:r>
              <a:r>
                <a:rPr lang="ko-KR" altLang="en-US" sz="2000" b="1" dirty="0"/>
                <a:t>사업의 전</a:t>
              </a:r>
              <a:r>
                <a:rPr lang="en-US" altLang="ko-KR" sz="2000" b="1" dirty="0"/>
                <a:t>(</a:t>
              </a:r>
              <a:r>
                <a:rPr lang="ko-KR" altLang="en-US" sz="2000" b="1" dirty="0"/>
                <a:t>全</a:t>
              </a:r>
              <a:r>
                <a:rPr lang="en-US" altLang="ko-KR" sz="2000" b="1" dirty="0"/>
                <a:t>)</a:t>
              </a:r>
              <a:r>
                <a:rPr lang="ko-KR" altLang="en-US" sz="2000" b="1" dirty="0"/>
                <a:t>단계를 </a:t>
              </a:r>
              <a:r>
                <a:rPr lang="ko-KR" altLang="en-US" sz="2000" b="1" dirty="0" smtClean="0"/>
                <a:t>지원하는</a:t>
              </a:r>
              <a:endParaRPr lang="en-US" altLang="ko-KR" sz="2000" b="1" dirty="0" smtClean="0"/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000" b="1" dirty="0" smtClean="0"/>
                <a:t>  </a:t>
              </a:r>
              <a:r>
                <a:rPr lang="ko-KR" altLang="en-US" sz="2000" b="1" dirty="0" smtClean="0"/>
                <a:t> </a:t>
              </a:r>
              <a:r>
                <a:rPr lang="ko-KR" altLang="en-US" sz="2000" b="1" dirty="0"/>
                <a:t>전문가 지원단을 </a:t>
              </a:r>
              <a:r>
                <a:rPr lang="ko-KR" altLang="en-US" sz="2000" b="1" dirty="0" smtClean="0"/>
                <a:t>구성</a:t>
              </a:r>
              <a:r>
                <a:rPr lang="ko-KR" altLang="en-US" sz="2000" dirty="0" smtClean="0"/>
                <a:t>하여 </a:t>
              </a:r>
              <a:r>
                <a:rPr lang="ko-KR" altLang="en-US" sz="2000" dirty="0"/>
                <a:t>사업의 </a:t>
              </a:r>
              <a:r>
                <a:rPr lang="ko-KR" altLang="en-US" sz="2000" dirty="0" err="1"/>
                <a:t>효과성</a:t>
              </a:r>
              <a:r>
                <a:rPr lang="ko-KR" altLang="en-US" sz="2000" dirty="0"/>
                <a:t> 제고</a:t>
              </a:r>
            </a:p>
          </p:txBody>
        </p:sp>
      </p:grpSp>
      <p:sp>
        <p:nvSpPr>
          <p:cNvPr id="16387" name="Rectangle 67"/>
          <p:cNvSpPr>
            <a:spLocks noChangeArrowheads="1"/>
          </p:cNvSpPr>
          <p:nvPr/>
        </p:nvSpPr>
        <p:spPr bwMode="auto">
          <a:xfrm>
            <a:off x="0" y="4000500"/>
            <a:ext cx="19637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600">
                <a:solidFill>
                  <a:srgbClr val="92D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60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60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추진방향</a:t>
            </a:r>
            <a:endParaRPr lang="en-US" altLang="ko-KR" sz="260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388" name="Rectangle 67"/>
          <p:cNvSpPr>
            <a:spLocks noChangeArrowheads="1"/>
          </p:cNvSpPr>
          <p:nvPr/>
        </p:nvSpPr>
        <p:spPr bwMode="auto">
          <a:xfrm>
            <a:off x="0" y="765175"/>
            <a:ext cx="23415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600">
                <a:solidFill>
                  <a:srgbClr val="92D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60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60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목적과 목표</a:t>
            </a:r>
            <a:endParaRPr lang="en-US" altLang="ko-KR" sz="260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389" name="Line 68"/>
          <p:cNvSpPr>
            <a:spLocks noChangeShapeType="1"/>
          </p:cNvSpPr>
          <p:nvPr/>
        </p:nvSpPr>
        <p:spPr bwMode="auto">
          <a:xfrm>
            <a:off x="-36513" y="1268413"/>
            <a:ext cx="914400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0" name="Line 68"/>
          <p:cNvSpPr>
            <a:spLocks noChangeShapeType="1"/>
          </p:cNvSpPr>
          <p:nvPr/>
        </p:nvSpPr>
        <p:spPr bwMode="auto">
          <a:xfrm>
            <a:off x="-36513" y="4508500"/>
            <a:ext cx="914400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42875" y="1285860"/>
            <a:ext cx="9001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/>
              <a:t> </a:t>
            </a:r>
            <a:r>
              <a:rPr lang="ko-KR" altLang="en-US" sz="2000" b="1"/>
              <a:t>독거노인의 사회관계 활성화를 통한 위기해결과 활기찬 노후생활 지원</a:t>
            </a:r>
            <a:endParaRPr lang="en-US" altLang="ko-KR" sz="2000" b="1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/>
              <a:t> </a:t>
            </a:r>
            <a:r>
              <a:rPr lang="ko-KR" altLang="en-US" sz="2000"/>
              <a:t>사회관계 단절 노인의 사회관계 형성을 통한 고독사  예방</a:t>
            </a:r>
            <a:endParaRPr lang="en-US" altLang="ko-KR" sz="200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/>
              <a:t> </a:t>
            </a:r>
            <a:r>
              <a:rPr lang="ko-KR" altLang="en-US" sz="2000"/>
              <a:t>사회관계 위축 노인의 사회관계 확대를 통한 우울</a:t>
            </a:r>
            <a:r>
              <a:rPr lang="en-US" altLang="ko-KR" sz="2000"/>
              <a:t>, </a:t>
            </a:r>
            <a:r>
              <a:rPr lang="ko-KR" altLang="en-US" sz="2000"/>
              <a:t>고독</a:t>
            </a:r>
            <a:r>
              <a:rPr lang="en-US" altLang="ko-KR" sz="2000"/>
              <a:t>, </a:t>
            </a:r>
            <a:r>
              <a:rPr lang="ko-KR" altLang="en-US" sz="2000"/>
              <a:t>자살 예방</a:t>
            </a:r>
            <a:endParaRPr lang="en-US" altLang="ko-KR" sz="200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/>
              <a:t> </a:t>
            </a:r>
            <a:r>
              <a:rPr lang="ko-KR" altLang="en-US" sz="2000"/>
              <a:t>사회관계 유지 독거노인에게 사회공헌의 기회를 부여하여</a:t>
            </a:r>
            <a:r>
              <a:rPr lang="en-US" altLang="ko-KR" sz="2000"/>
              <a:t> </a:t>
            </a:r>
            <a:r>
              <a:rPr lang="ko-KR" altLang="en-US" sz="2000"/>
              <a:t>활기찬 노후생활</a:t>
            </a:r>
            <a:endParaRPr lang="en-US" altLang="ko-KR" sz="2000"/>
          </a:p>
          <a:p>
            <a:pPr>
              <a:lnSpc>
                <a:spcPct val="150000"/>
              </a:lnSpc>
            </a:pPr>
            <a:r>
              <a:rPr lang="en-US" altLang="ko-KR" sz="2000"/>
              <a:t>  (active aging)</a:t>
            </a:r>
            <a:r>
              <a:rPr lang="ko-KR" altLang="en-US" sz="2000"/>
              <a:t> 영위 지원</a:t>
            </a:r>
            <a:endParaRPr lang="en-US" altLang="ko-KR" sz="20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-32" y="71438"/>
            <a:ext cx="9215502" cy="6518063"/>
            <a:chOff x="-33" y="191136"/>
            <a:chExt cx="9215504" cy="6517849"/>
          </a:xfrm>
        </p:grpSpPr>
        <p:grpSp>
          <p:nvGrpSpPr>
            <p:cNvPr id="3" name="그룹 4"/>
            <p:cNvGrpSpPr>
              <a:grpSpLocks/>
            </p:cNvGrpSpPr>
            <p:nvPr/>
          </p:nvGrpSpPr>
          <p:grpSpPr bwMode="auto">
            <a:xfrm>
              <a:off x="-33" y="191136"/>
              <a:ext cx="9144034" cy="6517849"/>
              <a:chOff x="-33" y="191136"/>
              <a:chExt cx="9144034" cy="6517849"/>
            </a:xfrm>
          </p:grpSpPr>
          <p:sp>
            <p:nvSpPr>
              <p:cNvPr id="17414" name="Rectangle 67"/>
              <p:cNvSpPr>
                <a:spLocks noChangeArrowheads="1"/>
              </p:cNvSpPr>
              <p:nvPr/>
            </p:nvSpPr>
            <p:spPr bwMode="auto">
              <a:xfrm>
                <a:off x="0" y="191136"/>
                <a:ext cx="3908443" cy="58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800">
                    <a:solidFill>
                      <a:srgbClr val="FFCC00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en-US" altLang="ko-KR" sz="3200">
                    <a:latin typeface="HY강B" pitchFamily="18" charset="-127"/>
                    <a:ea typeface="HY강B" pitchFamily="18" charset="-127"/>
                  </a:rPr>
                  <a:t>3. </a:t>
                </a:r>
                <a:r>
                  <a:rPr lang="ko-KR" altLang="en-US" sz="3200">
                    <a:latin typeface="HY강B" pitchFamily="18" charset="-127"/>
                    <a:ea typeface="HY강B" pitchFamily="18" charset="-127"/>
                  </a:rPr>
                  <a:t>사업 대상과 내용</a:t>
                </a:r>
                <a:endParaRPr lang="en-US" altLang="ko-KR" sz="3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7415" name="Line 68"/>
              <p:cNvSpPr>
                <a:spLocks noChangeShapeType="1"/>
              </p:cNvSpPr>
              <p:nvPr/>
            </p:nvSpPr>
            <p:spPr bwMode="auto">
              <a:xfrm>
                <a:off x="0" y="785794"/>
                <a:ext cx="9144001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" name="Rectangle 69"/>
              <p:cNvSpPr>
                <a:spLocks noChangeArrowheads="1"/>
              </p:cNvSpPr>
              <p:nvPr/>
            </p:nvSpPr>
            <p:spPr bwMode="auto">
              <a:xfrm>
                <a:off x="-33" y="1476955"/>
                <a:ext cx="9072596" cy="5232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ko-KR" altLang="en-US" sz="2000" dirty="0"/>
                  <a:t> </a:t>
                </a:r>
                <a:r>
                  <a:rPr lang="ko-KR" altLang="en-US" sz="2000" b="1" dirty="0" smtClean="0"/>
                  <a:t>범위 </a:t>
                </a:r>
                <a:r>
                  <a:rPr lang="en-US" altLang="ko-KR" sz="2000" dirty="0" smtClean="0"/>
                  <a:t>: </a:t>
                </a:r>
                <a:r>
                  <a:rPr lang="ko-KR" altLang="en-US" sz="2000" dirty="0"/>
                  <a:t>가족 등과의  사회관계가  </a:t>
                </a:r>
                <a:r>
                  <a:rPr lang="ko-KR" altLang="en-US" sz="2000" b="1" dirty="0" smtClean="0"/>
                  <a:t>단절</a:t>
                </a:r>
                <a:r>
                  <a:rPr lang="en-US" altLang="ko-KR" sz="2000" b="1" dirty="0" smtClean="0">
                    <a:latin typeface="굴림"/>
                    <a:ea typeface="굴림"/>
                  </a:rPr>
                  <a:t>·</a:t>
                </a:r>
                <a:r>
                  <a:rPr lang="ko-KR" altLang="en-US" sz="2000" b="1" dirty="0" smtClean="0"/>
                  <a:t>위축</a:t>
                </a:r>
                <a:r>
                  <a:rPr lang="ko-KR" altLang="en-US" sz="2000" dirty="0" smtClean="0"/>
                  <a:t>되어 </a:t>
                </a:r>
                <a:r>
                  <a:rPr lang="ko-KR" altLang="en-US" sz="2000" dirty="0"/>
                  <a:t>외부 지원이 필요한 노인</a:t>
                </a:r>
                <a:endParaRPr lang="en-US" altLang="ko-KR" sz="20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ko-KR" altLang="en-US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ko-KR" altLang="en-US" sz="2000" dirty="0"/>
                  <a:t> </a:t>
                </a:r>
                <a:r>
                  <a:rPr lang="ko-KR" altLang="en-US" sz="2000" b="1" dirty="0"/>
                  <a:t>대상의 집단 유형 </a:t>
                </a:r>
                <a:r>
                  <a:rPr lang="ko-KR" altLang="en-US" sz="2000" b="1" dirty="0" smtClean="0"/>
                  <a:t>분류 </a:t>
                </a:r>
                <a:r>
                  <a:rPr lang="en-US" altLang="ko-KR" sz="2000" b="1" dirty="0" smtClean="0"/>
                  <a:t>(</a:t>
                </a:r>
                <a:r>
                  <a:rPr lang="ko-KR" altLang="en-US" sz="2000" b="1" dirty="0" smtClean="0"/>
                  <a:t>예시</a:t>
                </a:r>
                <a:r>
                  <a:rPr lang="en-US" altLang="ko-KR" sz="2000" b="1" dirty="0" smtClean="0"/>
                  <a:t>)</a:t>
                </a: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en-US" altLang="ko-KR" sz="700" dirty="0"/>
              </a:p>
              <a:p>
                <a:pPr marL="266700" indent="-266700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ko-KR" altLang="en-US" sz="2000" b="1" dirty="0" err="1" smtClean="0"/>
                  <a:t>은둔형</a:t>
                </a:r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: </a:t>
                </a:r>
                <a:r>
                  <a:rPr lang="ko-KR" altLang="en-US" sz="2000" dirty="0" err="1"/>
                  <a:t>쪽방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임대주택 등에 거주하는 저소득층으로</a:t>
                </a:r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/>
                </a:r>
                <a:br>
                  <a:rPr lang="en-US" altLang="ko-KR" sz="2000" dirty="0" smtClean="0"/>
                </a:br>
                <a:r>
                  <a:rPr lang="ko-KR" altLang="en-US" sz="2000" dirty="0" smtClean="0"/>
                  <a:t>가족</a:t>
                </a:r>
                <a:r>
                  <a:rPr lang="en-US" altLang="ko-KR" sz="2000" dirty="0"/>
                  <a:t>, </a:t>
                </a:r>
                <a:r>
                  <a:rPr lang="ko-KR" altLang="en-US" sz="2000" dirty="0" smtClean="0"/>
                  <a:t>이웃 등과의 </a:t>
                </a:r>
                <a:r>
                  <a:rPr lang="ko-KR" altLang="en-US" sz="2000" dirty="0"/>
                  <a:t>관계가 전혀 없는 </a:t>
                </a:r>
                <a:r>
                  <a:rPr lang="ko-KR" altLang="en-US" sz="2000" dirty="0" err="1"/>
                  <a:t>은둔형</a:t>
                </a:r>
                <a:r>
                  <a:rPr lang="ko-KR" altLang="en-US" sz="2000" dirty="0"/>
                  <a:t> </a:t>
                </a:r>
                <a:r>
                  <a:rPr lang="ko-KR" altLang="en-US" sz="2000" dirty="0" smtClean="0"/>
                  <a:t>독거노인이거나 복지서비스를      거부하는 사회관계가 </a:t>
                </a:r>
                <a:r>
                  <a:rPr lang="ko-KR" altLang="en-US" sz="2000" dirty="0"/>
                  <a:t>단절된 </a:t>
                </a:r>
                <a:r>
                  <a:rPr lang="ko-KR" altLang="en-US" sz="2000" dirty="0" smtClean="0"/>
                  <a:t>독거노인</a:t>
                </a:r>
                <a:endParaRPr lang="en-US" altLang="ko-KR" sz="2000" dirty="0" smtClean="0"/>
              </a:p>
              <a:p>
                <a:r>
                  <a:rPr lang="en-US" altLang="ko-KR" sz="2000" dirty="0" smtClean="0"/>
                  <a:t>   → </a:t>
                </a:r>
                <a:r>
                  <a:rPr lang="en-US" altLang="ko-KR" sz="2000" b="1" dirty="0" smtClean="0"/>
                  <a:t>1</a:t>
                </a:r>
                <a:r>
                  <a:rPr lang="ko-KR" altLang="en-US" sz="2000" b="1" dirty="0" smtClean="0"/>
                  <a:t>개 집단 또는 개인별 접근</a:t>
                </a:r>
                <a:r>
                  <a:rPr lang="en-US" altLang="ko-KR" sz="2000" b="1" dirty="0" smtClean="0"/>
                  <a:t>(</a:t>
                </a:r>
                <a:r>
                  <a:rPr lang="ko-KR" altLang="en-US" sz="2000" b="1" dirty="0" smtClean="0"/>
                  <a:t>전체 대상자의 </a:t>
                </a:r>
                <a:r>
                  <a:rPr lang="en-US" altLang="ko-KR" sz="2000" b="1" dirty="0" smtClean="0"/>
                  <a:t>10%</a:t>
                </a:r>
                <a:r>
                  <a:rPr lang="ko-KR" altLang="en-US" sz="2000" b="1" dirty="0" smtClean="0"/>
                  <a:t>이상</a:t>
                </a:r>
                <a:r>
                  <a:rPr lang="en-US" altLang="ko-KR" sz="2000" b="1" dirty="0" smtClean="0"/>
                  <a:t>)</a:t>
                </a:r>
                <a:endParaRPr lang="en-US" altLang="ko-KR" sz="2000" b="1" dirty="0" smtClean="0">
                  <a:latin typeface="가는으뜸체" pitchFamily="18" charset="-127"/>
                  <a:ea typeface="가는으뜸체" pitchFamily="18" charset="-127"/>
                </a:endParaRPr>
              </a:p>
              <a:p>
                <a:pPr>
                  <a:lnSpc>
                    <a:spcPct val="120000"/>
                  </a:lnSpc>
                  <a:defRPr/>
                </a:pPr>
                <a:endParaRPr lang="en-US" altLang="ko-KR" sz="1000" dirty="0"/>
              </a:p>
              <a:p>
                <a:pPr marL="266700" indent="-266700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ko-KR" altLang="en-US" sz="2000" b="1" dirty="0" smtClean="0"/>
                  <a:t>우울 </a:t>
                </a:r>
                <a:r>
                  <a:rPr lang="ko-KR" altLang="en-US" sz="2000" b="1" dirty="0"/>
                  <a:t>및 자살 </a:t>
                </a:r>
                <a:r>
                  <a:rPr lang="ko-KR" altLang="en-US" sz="2000" b="1" dirty="0" smtClean="0"/>
                  <a:t>고위험군 </a:t>
                </a:r>
                <a:r>
                  <a:rPr lang="en-US" altLang="ko-KR" sz="2000" dirty="0" smtClean="0"/>
                  <a:t>:  </a:t>
                </a:r>
                <a:r>
                  <a:rPr lang="ko-KR" altLang="en-US" sz="2000" dirty="0"/>
                  <a:t>의사에 의한 우울증</a:t>
                </a:r>
                <a:r>
                  <a:rPr lang="en-US" altLang="ko-KR" sz="2000" dirty="0"/>
                  <a:t>(depression)</a:t>
                </a:r>
                <a:r>
                  <a:rPr lang="ko-KR" altLang="en-US" sz="2000" dirty="0"/>
                  <a:t> 진단을 받고</a:t>
                </a:r>
                <a:r>
                  <a:rPr lang="ko-KR" altLang="en-US" sz="2000" b="1" dirty="0"/>
                  <a:t> </a:t>
                </a:r>
                <a:r>
                  <a:rPr lang="ko-KR" altLang="en-US" sz="2000" dirty="0" smtClean="0"/>
                  <a:t>자살시도 </a:t>
                </a:r>
                <a:r>
                  <a:rPr lang="ko-KR" altLang="en-US" sz="2000" dirty="0"/>
                  <a:t>또는 자살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생각이 강하며 사회관계 형성을 </a:t>
                </a:r>
                <a:r>
                  <a:rPr lang="ko-KR" altLang="en-US" sz="2000" dirty="0" smtClean="0"/>
                  <a:t>회피하는 독거노인</a:t>
                </a:r>
                <a:endParaRPr lang="en-US" altLang="ko-KR" sz="2000" dirty="0" smtClean="0"/>
              </a:p>
              <a:p>
                <a:r>
                  <a:rPr lang="en-US" altLang="ko-KR" sz="2000" dirty="0" smtClean="0"/>
                  <a:t>   →</a:t>
                </a:r>
                <a:r>
                  <a:rPr lang="en-US" altLang="ko-KR" sz="2000" b="1" dirty="0" smtClean="0"/>
                  <a:t> 2-3</a:t>
                </a:r>
                <a:r>
                  <a:rPr lang="ko-KR" altLang="en-US" sz="2000" b="1" dirty="0" smtClean="0"/>
                  <a:t>개 집단</a:t>
                </a:r>
                <a:r>
                  <a:rPr lang="en-US" altLang="ko-KR" sz="2000" b="1" dirty="0" smtClean="0"/>
                  <a:t>(</a:t>
                </a:r>
                <a:r>
                  <a:rPr lang="ko-KR" altLang="en-US" sz="2000" b="1" dirty="0" err="1" smtClean="0"/>
                  <a:t>집단별</a:t>
                </a:r>
                <a:r>
                  <a:rPr lang="ko-KR" altLang="en-US" sz="2000" b="1" dirty="0" smtClean="0"/>
                  <a:t> </a:t>
                </a:r>
                <a:r>
                  <a:rPr lang="en-US" altLang="ko-KR" sz="2000" b="1" dirty="0" smtClean="0"/>
                  <a:t>8</a:t>
                </a:r>
                <a:r>
                  <a:rPr lang="ko-KR" altLang="en-US" sz="2000" b="1" dirty="0" smtClean="0"/>
                  <a:t>명 이상</a:t>
                </a:r>
                <a:r>
                  <a:rPr lang="en-US" altLang="ko-KR" sz="2000" b="1" dirty="0" smtClean="0"/>
                  <a:t>) </a:t>
                </a:r>
                <a:endParaRPr lang="en-US" altLang="ko-KR" sz="2000" b="1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endParaRPr lang="en-US" altLang="ko-KR" sz="1000" dirty="0"/>
              </a:p>
              <a:p>
                <a:pPr marL="266700" indent="-266700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ko-KR" altLang="en-US" sz="2000" b="1" dirty="0" smtClean="0"/>
                  <a:t>관계 </a:t>
                </a:r>
                <a:r>
                  <a:rPr lang="ko-KR" altLang="en-US" sz="2000" b="1" dirty="0"/>
                  <a:t>위축 </a:t>
                </a:r>
                <a:r>
                  <a:rPr lang="ko-KR" altLang="en-US" sz="2000" b="1" dirty="0" smtClean="0"/>
                  <a:t>집단 </a:t>
                </a:r>
                <a:r>
                  <a:rPr lang="en-US" altLang="ko-KR" sz="2000" dirty="0" smtClean="0"/>
                  <a:t>:  </a:t>
                </a:r>
                <a:r>
                  <a:rPr lang="ko-KR" altLang="en-US" sz="2000" dirty="0" smtClean="0"/>
                  <a:t>노인복지관</a:t>
                </a:r>
                <a:r>
                  <a:rPr lang="en-US" altLang="ko-KR" sz="2000" dirty="0" smtClean="0"/>
                  <a:t>, </a:t>
                </a:r>
                <a:r>
                  <a:rPr lang="ko-KR" altLang="en-US" sz="2000" dirty="0" smtClean="0"/>
                  <a:t>경로당</a:t>
                </a:r>
                <a:r>
                  <a:rPr lang="en-US" altLang="ko-KR" sz="2000" dirty="0" smtClean="0"/>
                  <a:t>, </a:t>
                </a:r>
                <a:r>
                  <a:rPr lang="ko-KR" altLang="en-US" sz="2000" dirty="0" smtClean="0"/>
                  <a:t>종교기관 등을 전혀 이용하지 않고</a:t>
                </a:r>
                <a:endParaRPr lang="en-US" altLang="ko-KR" sz="2000" dirty="0" smtClean="0"/>
              </a:p>
              <a:p>
                <a:pPr marL="266700" indent="-266700">
                  <a:lnSpc>
                    <a:spcPct val="120000"/>
                  </a:lnSpc>
                  <a:defRPr/>
                </a:pPr>
                <a:r>
                  <a:rPr lang="en-US" altLang="ko-KR" sz="2000" dirty="0" smtClean="0"/>
                  <a:t>   </a:t>
                </a:r>
                <a:r>
                  <a:rPr lang="ko-KR" altLang="en-US" sz="2000" dirty="0" smtClean="0"/>
                  <a:t>사회활동을 회피하는 노인</a:t>
                </a:r>
                <a:endParaRPr lang="en-US" altLang="ko-KR" sz="2000" dirty="0" smtClean="0"/>
              </a:p>
              <a:p>
                <a:pPr marL="266700" indent="-266700">
                  <a:lnSpc>
                    <a:spcPct val="120000"/>
                  </a:lnSpc>
                  <a:defRPr/>
                </a:pPr>
                <a:r>
                  <a:rPr lang="en-US" altLang="ko-KR" sz="2000" dirty="0" smtClean="0"/>
                  <a:t>   → </a:t>
                </a:r>
                <a:r>
                  <a:rPr lang="en-US" altLang="ko-KR" sz="2000" b="1" dirty="0" smtClean="0"/>
                  <a:t>2-4</a:t>
                </a:r>
                <a:r>
                  <a:rPr lang="ko-KR" altLang="en-US" sz="2000" b="1" dirty="0" smtClean="0"/>
                  <a:t>개 집단</a:t>
                </a:r>
                <a:r>
                  <a:rPr lang="en-US" altLang="ko-KR" sz="2000" b="1" dirty="0" smtClean="0"/>
                  <a:t>(</a:t>
                </a:r>
                <a:r>
                  <a:rPr lang="ko-KR" altLang="en-US" sz="2000" b="1" dirty="0" err="1" smtClean="0"/>
                  <a:t>집단별</a:t>
                </a:r>
                <a:r>
                  <a:rPr lang="ko-KR" altLang="en-US" sz="2000" b="1" dirty="0" smtClean="0"/>
                  <a:t> </a:t>
                </a:r>
                <a:r>
                  <a:rPr lang="en-US" altLang="ko-KR" sz="2000" b="1" dirty="0" smtClean="0"/>
                  <a:t>10</a:t>
                </a:r>
                <a:r>
                  <a:rPr lang="ko-KR" altLang="en-US" sz="2000" b="1" dirty="0" smtClean="0"/>
                  <a:t>명 이상</a:t>
                </a:r>
                <a:r>
                  <a:rPr lang="en-US" altLang="ko-KR" sz="2000" b="1" dirty="0" smtClean="0"/>
                  <a:t>) </a:t>
                </a:r>
                <a:endParaRPr lang="en-US" altLang="ko-KR" sz="2000" b="1" dirty="0"/>
              </a:p>
            </p:txBody>
          </p:sp>
        </p:grpSp>
        <p:sp>
          <p:nvSpPr>
            <p:cNvPr id="17412" name="Rectangle 67"/>
            <p:cNvSpPr>
              <a:spLocks noChangeArrowheads="1"/>
            </p:cNvSpPr>
            <p:nvPr/>
          </p:nvSpPr>
          <p:spPr bwMode="auto">
            <a:xfrm>
              <a:off x="0" y="928670"/>
              <a:ext cx="27943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>
                  <a:solidFill>
                    <a:srgbClr val="92D050"/>
                  </a:solidFill>
                  <a:latin typeface="HY강B" pitchFamily="18" charset="-127"/>
                  <a:ea typeface="HY강B" pitchFamily="18" charset="-127"/>
                </a:rPr>
                <a:t>  </a:t>
              </a:r>
              <a:r>
                <a:rPr lang="en-US" altLang="ko-KR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1) </a:t>
              </a:r>
              <a:r>
                <a:rPr lang="ko-KR" altLang="en-US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사업참여 대상</a:t>
              </a:r>
              <a:endParaRPr lang="en-US" altLang="ko-KR" sz="2600">
                <a:solidFill>
                  <a:srgbClr val="00206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413" name="Line 68"/>
            <p:cNvSpPr>
              <a:spLocks noChangeShapeType="1"/>
            </p:cNvSpPr>
            <p:nvPr/>
          </p:nvSpPr>
          <p:spPr bwMode="auto">
            <a:xfrm>
              <a:off x="71470" y="1500174"/>
              <a:ext cx="9144001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0" y="190500"/>
            <a:ext cx="9144000" cy="5988370"/>
            <a:chOff x="0" y="191136"/>
            <a:chExt cx="9144001" cy="5987695"/>
          </a:xfrm>
        </p:grpSpPr>
        <p:grpSp>
          <p:nvGrpSpPr>
            <p:cNvPr id="3" name="그룹 4"/>
            <p:cNvGrpSpPr>
              <a:grpSpLocks/>
            </p:cNvGrpSpPr>
            <p:nvPr/>
          </p:nvGrpSpPr>
          <p:grpSpPr bwMode="auto">
            <a:xfrm>
              <a:off x="0" y="714933"/>
              <a:ext cx="9144001" cy="5463898"/>
              <a:chOff x="0" y="714933"/>
              <a:chExt cx="9144001" cy="5463898"/>
            </a:xfrm>
          </p:grpSpPr>
          <p:sp>
            <p:nvSpPr>
              <p:cNvPr id="19461" name="Line 68"/>
              <p:cNvSpPr>
                <a:spLocks noChangeShapeType="1"/>
              </p:cNvSpPr>
              <p:nvPr/>
            </p:nvSpPr>
            <p:spPr bwMode="auto">
              <a:xfrm>
                <a:off x="0" y="714933"/>
                <a:ext cx="9144001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" name="Rectangle 69"/>
              <p:cNvSpPr>
                <a:spLocks noChangeArrowheads="1"/>
              </p:cNvSpPr>
              <p:nvPr/>
            </p:nvSpPr>
            <p:spPr bwMode="auto">
              <a:xfrm>
                <a:off x="71438" y="1078009"/>
                <a:ext cx="9001126" cy="5100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§"/>
                  <a:defRPr/>
                </a:pPr>
                <a:r>
                  <a:rPr lang="ko-KR" altLang="en-US" sz="2000" dirty="0"/>
                  <a:t> </a:t>
                </a:r>
                <a:r>
                  <a:rPr lang="en-US" altLang="ko-KR" sz="2000" b="1" dirty="0"/>
                  <a:t>1</a:t>
                </a:r>
                <a:r>
                  <a:rPr lang="ko-KR" altLang="en-US" sz="2000" b="1" dirty="0"/>
                  <a:t>차 대상  선별조사</a:t>
                </a:r>
                <a:r>
                  <a:rPr lang="en-US" altLang="ko-KR" sz="2000" dirty="0"/>
                  <a:t>:  </a:t>
                </a:r>
                <a:r>
                  <a:rPr lang="ko-KR" altLang="en-US" sz="2000" dirty="0"/>
                  <a:t>독거노인 현황조사 카드의 사회관계 정도 점수 </a:t>
                </a:r>
                <a:r>
                  <a:rPr lang="ko-KR" altLang="en-US" sz="2000" dirty="0" smtClean="0"/>
                  <a:t>활용</a:t>
                </a:r>
                <a:endParaRPr lang="en-US" altLang="ko-KR" sz="2000" dirty="0" smtClean="0"/>
              </a:p>
              <a:p>
                <a:pPr>
                  <a:lnSpc>
                    <a:spcPct val="150000"/>
                  </a:lnSpc>
                  <a:defRPr/>
                </a:pPr>
                <a:endParaRPr lang="en-US" altLang="ko-KR" sz="1000" dirty="0"/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§"/>
                  <a:defRPr/>
                </a:pPr>
                <a:r>
                  <a:rPr lang="en-US" altLang="ko-KR" sz="2000" dirty="0" smtClean="0"/>
                  <a:t> </a:t>
                </a:r>
                <a:r>
                  <a:rPr lang="ko-KR" altLang="en-US" sz="2000" b="1" dirty="0" smtClean="0"/>
                  <a:t>대상자 선별 방법 </a:t>
                </a:r>
                <a:r>
                  <a:rPr lang="en-US" altLang="ko-KR" sz="2000" b="1" dirty="0" smtClean="0"/>
                  <a:t>(</a:t>
                </a:r>
                <a:r>
                  <a:rPr lang="ko-KR" altLang="en-US" sz="2000" b="1" dirty="0" smtClean="0"/>
                  <a:t>예시</a:t>
                </a:r>
                <a:r>
                  <a:rPr lang="en-US" altLang="ko-KR" sz="2000" b="1" dirty="0" smtClean="0"/>
                  <a:t>)</a:t>
                </a:r>
              </a:p>
              <a:p>
                <a:pPr marL="266700" indent="-266700">
                  <a:lnSpc>
                    <a:spcPct val="150000"/>
                  </a:lnSpc>
                  <a:defRPr/>
                </a:pPr>
                <a:r>
                  <a:rPr lang="en-US" altLang="ko-KR" sz="2000" b="1" dirty="0" smtClean="0"/>
                  <a:t> </a:t>
                </a:r>
                <a:r>
                  <a:rPr lang="en-US" altLang="ko-KR" sz="2000" b="1" smtClean="0"/>
                  <a:t>- </a:t>
                </a:r>
                <a:r>
                  <a:rPr lang="ko-KR" altLang="en-US" sz="2000" smtClean="0"/>
                  <a:t>은둔형</a:t>
                </a:r>
                <a:r>
                  <a:rPr lang="en-US" altLang="ko-KR" sz="2000" smtClean="0"/>
                  <a:t>: </a:t>
                </a:r>
                <a:r>
                  <a:rPr lang="ko-KR" altLang="en-US" sz="2000" dirty="0" smtClean="0"/>
                  <a:t>사례 발견을 </a:t>
                </a:r>
                <a:r>
                  <a:rPr lang="ko-KR" altLang="en-US" sz="2000" dirty="0"/>
                  <a:t>위한 자체 노력 경주 또는 </a:t>
                </a:r>
                <a:r>
                  <a:rPr lang="ko-KR" altLang="en-US" sz="2000" dirty="0" err="1" smtClean="0"/>
                  <a:t>타기관에</a:t>
                </a:r>
                <a:r>
                  <a:rPr lang="ko-KR" altLang="en-US" sz="2000" dirty="0" smtClean="0"/>
                  <a:t>  의뢰</a:t>
                </a:r>
                <a:endParaRPr lang="en-US" altLang="ko-KR" sz="2000" dirty="0" smtClean="0"/>
              </a:p>
              <a:p>
                <a:pPr marL="266700" indent="-266700">
                  <a:lnSpc>
                    <a:spcPct val="150000"/>
                  </a:lnSpc>
                  <a:defRPr/>
                </a:pPr>
                <a:r>
                  <a:rPr lang="en-US" altLang="ko-KR" sz="2000" dirty="0" smtClean="0"/>
                  <a:t>    * </a:t>
                </a:r>
                <a:r>
                  <a:rPr lang="ko-KR" altLang="en-US" sz="2000" dirty="0" smtClean="0"/>
                  <a:t>다른 재가서비스 등 복지서비스 제공기관에 의뢰하여 대상자 적극 발굴</a:t>
                </a:r>
                <a:endParaRPr lang="en-US" altLang="ko-KR" sz="2000" dirty="0"/>
              </a:p>
              <a:p>
                <a:pPr>
                  <a:lnSpc>
                    <a:spcPct val="150000"/>
                  </a:lnSpc>
                  <a:defRPr/>
                </a:pPr>
                <a:endParaRPr lang="en-US" altLang="ko-KR" sz="700" dirty="0"/>
              </a:p>
              <a:p>
                <a:pPr marL="266700" indent="-266700">
                  <a:lnSpc>
                    <a:spcPct val="150000"/>
                  </a:lnSpc>
                  <a:defRPr/>
                </a:pPr>
                <a:r>
                  <a:rPr lang="en-US" altLang="ko-KR" sz="2000" b="1" dirty="0" smtClean="0"/>
                  <a:t> - </a:t>
                </a:r>
                <a:r>
                  <a:rPr lang="ko-KR" altLang="en-US" sz="2000" dirty="0" smtClean="0"/>
                  <a:t>우울 </a:t>
                </a:r>
                <a:r>
                  <a:rPr lang="ko-KR" altLang="en-US" sz="2000" dirty="0"/>
                  <a:t>및 </a:t>
                </a:r>
                <a:r>
                  <a:rPr lang="ko-KR" altLang="en-US" sz="2000"/>
                  <a:t>자살 </a:t>
                </a:r>
                <a:r>
                  <a:rPr lang="ko-KR" altLang="en-US" sz="2000" smtClean="0"/>
                  <a:t>고위험군</a:t>
                </a:r>
                <a:r>
                  <a:rPr lang="en-US" altLang="ko-KR" sz="2000" smtClean="0"/>
                  <a:t>: </a:t>
                </a:r>
                <a:r>
                  <a:rPr lang="ko-KR" altLang="en-US" sz="2000" dirty="0"/>
                  <a:t>의료기관에서 우울증으로 진단받고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지속적 </a:t>
                </a:r>
                <a:r>
                  <a:rPr lang="ko-KR" altLang="en-US" sz="2000" dirty="0" smtClean="0"/>
                  <a:t>치료가</a:t>
                </a:r>
                <a:endParaRPr lang="en-US" altLang="ko-KR" sz="2000" dirty="0" smtClean="0"/>
              </a:p>
              <a:p>
                <a:pPr marL="266700" indent="-266700">
                  <a:lnSpc>
                    <a:spcPct val="150000"/>
                  </a:lnSpc>
                  <a:defRPr/>
                </a:pPr>
                <a:r>
                  <a:rPr lang="en-US" altLang="ko-KR" sz="2000" dirty="0" smtClean="0"/>
                  <a:t>   </a:t>
                </a:r>
                <a:r>
                  <a:rPr lang="ko-KR" altLang="en-US" sz="2000" dirty="0"/>
                  <a:t>필요한 노인</a:t>
                </a:r>
                <a:r>
                  <a:rPr lang="en-US" altLang="ko-KR" sz="2000" dirty="0"/>
                  <a:t>(</a:t>
                </a:r>
                <a:r>
                  <a:rPr lang="ko-KR" altLang="en-US" sz="2000" dirty="0"/>
                  <a:t>노인우울척도</a:t>
                </a:r>
                <a:r>
                  <a:rPr lang="en-US" altLang="ko-KR" sz="2000" dirty="0"/>
                  <a:t>(</a:t>
                </a:r>
                <a:r>
                  <a:rPr lang="ko-KR" altLang="en-US" sz="2000" dirty="0" err="1"/>
                  <a:t>단축형</a:t>
                </a:r>
                <a:r>
                  <a:rPr lang="en-US" altLang="ko-KR" sz="2000" dirty="0"/>
                  <a:t>)</a:t>
                </a:r>
                <a:r>
                  <a:rPr lang="ko-KR" altLang="en-US" sz="2000" dirty="0"/>
                  <a:t>의 </a:t>
                </a:r>
                <a:r>
                  <a:rPr lang="en-US" altLang="ko-KR" sz="2000" dirty="0"/>
                  <a:t>8</a:t>
                </a:r>
                <a:r>
                  <a:rPr lang="ko-KR" altLang="en-US" sz="2000" dirty="0"/>
                  <a:t>점 이상인 노인 진단 후 가능</a:t>
                </a:r>
                <a:r>
                  <a:rPr lang="en-US" altLang="ko-KR" sz="2000" dirty="0"/>
                  <a:t>) </a:t>
                </a:r>
                <a:r>
                  <a:rPr lang="ko-KR" altLang="en-US" sz="2000" dirty="0"/>
                  <a:t>으로 </a:t>
                </a:r>
                <a:r>
                  <a:rPr lang="en-US" altLang="ko-KR" sz="2000" dirty="0"/>
                  <a:t>Beck</a:t>
                </a:r>
                <a:r>
                  <a:rPr lang="ko-KR" altLang="en-US" sz="2000" dirty="0"/>
                  <a:t>의 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자살생각척도 </a:t>
                </a:r>
                <a:r>
                  <a:rPr lang="en-US" altLang="ko-KR" sz="2000" dirty="0"/>
                  <a:t>15</a:t>
                </a:r>
                <a:r>
                  <a:rPr lang="ko-KR" altLang="en-US" sz="2000" dirty="0"/>
                  <a:t>점 이상 </a:t>
                </a:r>
                <a:r>
                  <a:rPr lang="en-US" altLang="ko-KR" sz="2000" dirty="0"/>
                  <a:t>+ </a:t>
                </a:r>
                <a:r>
                  <a:rPr lang="ko-KR" altLang="en-US" sz="2000" dirty="0"/>
                  <a:t>자살 시도 경험 </a:t>
                </a:r>
                <a:r>
                  <a:rPr lang="ko-KR" altLang="en-US" sz="2000" dirty="0" smtClean="0"/>
                  <a:t>노인</a:t>
                </a:r>
                <a:endParaRPr lang="en-US" altLang="ko-KR" sz="2000" dirty="0" smtClean="0"/>
              </a:p>
              <a:p>
                <a:pPr>
                  <a:lnSpc>
                    <a:spcPct val="150000"/>
                  </a:lnSpc>
                  <a:defRPr/>
                </a:pPr>
                <a:endParaRPr lang="en-US" altLang="ko-KR" sz="1000" dirty="0" smtClean="0"/>
              </a:p>
              <a:p>
                <a:pPr marL="266700" indent="-266700">
                  <a:lnSpc>
                    <a:spcPct val="150000"/>
                  </a:lnSpc>
                  <a:defRPr/>
                </a:pPr>
                <a:r>
                  <a:rPr lang="en-US" altLang="ko-KR" sz="2000" b="1" smtClean="0"/>
                  <a:t> </a:t>
                </a:r>
                <a:r>
                  <a:rPr lang="en-US" altLang="ko-KR" sz="2000" smtClean="0"/>
                  <a:t>- </a:t>
                </a:r>
                <a:r>
                  <a:rPr lang="ko-KR" altLang="en-US" sz="2000" smtClean="0"/>
                  <a:t>고독 </a:t>
                </a:r>
                <a:r>
                  <a:rPr lang="ko-KR" altLang="en-US" sz="2000" dirty="0"/>
                  <a:t>및 </a:t>
                </a:r>
                <a:r>
                  <a:rPr lang="ko-KR" altLang="en-US" sz="2000" smtClean="0"/>
                  <a:t>관계위축 집단</a:t>
                </a:r>
                <a:r>
                  <a:rPr lang="en-US" altLang="ko-KR" sz="2000" smtClean="0"/>
                  <a:t>:  </a:t>
                </a:r>
                <a:r>
                  <a:rPr lang="ko-KR" altLang="en-US" sz="2000" dirty="0"/>
                  <a:t>노인우울척도</a:t>
                </a:r>
                <a:r>
                  <a:rPr lang="en-US" altLang="ko-KR" sz="2000" dirty="0"/>
                  <a:t> </a:t>
                </a:r>
                <a:r>
                  <a:rPr lang="en-US" altLang="ko-KR" sz="2000"/>
                  <a:t>5</a:t>
                </a:r>
                <a:r>
                  <a:rPr lang="ko-KR" altLang="en-US" sz="2000" smtClean="0"/>
                  <a:t>점이상 </a:t>
                </a:r>
                <a:r>
                  <a:rPr lang="en-US" altLang="ko-KR" sz="2000" smtClean="0"/>
                  <a:t>+ </a:t>
                </a:r>
                <a:r>
                  <a:rPr lang="en-US" altLang="ko-KR" sz="2000" dirty="0" smtClean="0"/>
                  <a:t>UCLA  </a:t>
                </a:r>
                <a:r>
                  <a:rPr lang="ko-KR" altLang="en-US" sz="2000" dirty="0"/>
                  <a:t>고독감 척도 </a:t>
                </a:r>
                <a:r>
                  <a:rPr lang="en-US" altLang="ko-KR" sz="2000" smtClean="0"/>
                  <a:t>50</a:t>
                </a:r>
                <a:r>
                  <a:rPr lang="ko-KR" altLang="en-US" sz="2000" smtClean="0"/>
                  <a:t>점</a:t>
                </a:r>
                <a:r>
                  <a:rPr lang="en-US" altLang="ko-KR" sz="2000" dirty="0" smtClean="0"/>
                  <a:t> </a:t>
                </a:r>
                <a:r>
                  <a:rPr lang="ko-KR" altLang="en-US" sz="2000" smtClean="0"/>
                  <a:t>이상 </a:t>
                </a:r>
                <a:r>
                  <a:rPr lang="ko-KR" altLang="en-US" sz="2000" dirty="0"/>
                  <a:t>또는 자살생각척도 </a:t>
                </a:r>
                <a:r>
                  <a:rPr lang="en-US" altLang="ko-KR" sz="2000" dirty="0"/>
                  <a:t>12</a:t>
                </a:r>
                <a:r>
                  <a:rPr lang="ko-KR" altLang="en-US" sz="2000" dirty="0"/>
                  <a:t>점 이상</a:t>
                </a:r>
                <a:endParaRPr lang="en-US" altLang="ko-KR" sz="2000" dirty="0"/>
              </a:p>
              <a:p>
                <a:pPr>
                  <a:lnSpc>
                    <a:spcPct val="150000"/>
                  </a:lnSpc>
                  <a:defRPr/>
                </a:pPr>
                <a:endParaRPr lang="ko-KR" altLang="en-US" sz="1000" dirty="0"/>
              </a:p>
            </p:txBody>
          </p:sp>
        </p:grpSp>
        <p:sp>
          <p:nvSpPr>
            <p:cNvPr id="19460" name="Rectangle 67"/>
            <p:cNvSpPr>
              <a:spLocks noChangeArrowheads="1"/>
            </p:cNvSpPr>
            <p:nvPr/>
          </p:nvSpPr>
          <p:spPr bwMode="auto">
            <a:xfrm>
              <a:off x="0" y="191136"/>
              <a:ext cx="27783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600">
                  <a:solidFill>
                    <a:srgbClr val="92D050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1) </a:t>
              </a:r>
              <a:r>
                <a:rPr lang="ko-KR" altLang="en-US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사업 참여 대상</a:t>
              </a:r>
              <a:endParaRPr lang="en-US" altLang="ko-KR" sz="2600">
                <a:solidFill>
                  <a:srgbClr val="00206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1538" y="4609136"/>
            <a:ext cx="1944688" cy="13668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0" y="190500"/>
            <a:ext cx="9144000" cy="1220788"/>
            <a:chOff x="0" y="191136"/>
            <a:chExt cx="9144001" cy="1219654"/>
          </a:xfrm>
        </p:grpSpPr>
        <p:grpSp>
          <p:nvGrpSpPr>
            <p:cNvPr id="3" name="그룹 4"/>
            <p:cNvGrpSpPr>
              <a:grpSpLocks/>
            </p:cNvGrpSpPr>
            <p:nvPr/>
          </p:nvGrpSpPr>
          <p:grpSpPr bwMode="auto">
            <a:xfrm>
              <a:off x="0" y="714505"/>
              <a:ext cx="9144001" cy="696285"/>
              <a:chOff x="0" y="714505"/>
              <a:chExt cx="9144001" cy="696285"/>
            </a:xfrm>
          </p:grpSpPr>
          <p:sp>
            <p:nvSpPr>
              <p:cNvPr id="20503" name="Line 68"/>
              <p:cNvSpPr>
                <a:spLocks noChangeShapeType="1"/>
              </p:cNvSpPr>
              <p:nvPr/>
            </p:nvSpPr>
            <p:spPr bwMode="auto">
              <a:xfrm>
                <a:off x="0" y="714505"/>
                <a:ext cx="9144001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" name="Rectangle 69"/>
              <p:cNvSpPr>
                <a:spLocks noChangeArrowheads="1"/>
              </p:cNvSpPr>
              <p:nvPr/>
            </p:nvSpPr>
            <p:spPr bwMode="auto">
              <a:xfrm>
                <a:off x="0" y="928638"/>
                <a:ext cx="9144001" cy="482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defRPr/>
                </a:pPr>
                <a:endParaRPr lang="ko-KR" altLang="en-US" dirty="0">
                  <a:solidFill>
                    <a:srgbClr val="00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502" name="Rectangle 67"/>
            <p:cNvSpPr>
              <a:spLocks noChangeArrowheads="1"/>
            </p:cNvSpPr>
            <p:nvPr/>
          </p:nvSpPr>
          <p:spPr bwMode="auto">
            <a:xfrm>
              <a:off x="0" y="191136"/>
              <a:ext cx="44021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>
                  <a:solidFill>
                    <a:srgbClr val="92D05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2) </a:t>
              </a:r>
              <a:r>
                <a:rPr lang="ko-KR" altLang="en-US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사업모형</a:t>
              </a:r>
              <a:r>
                <a:rPr lang="en-US" altLang="ko-KR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: escalator model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43136" y="4815511"/>
            <a:ext cx="19446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고독사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고위험군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57554" y="3672511"/>
            <a:ext cx="2016125" cy="23034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357554" y="4032873"/>
            <a:ext cx="19446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우울 및 자살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고위험군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697561" y="2519986"/>
            <a:ext cx="2232025" cy="34559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697561" y="2880348"/>
            <a:ext cx="22320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관계위축 집단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2264" y="1428736"/>
            <a:ext cx="107156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20%+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7356" y="3643314"/>
            <a:ext cx="11430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20%+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꺾인 연결선 36"/>
          <p:cNvCxnSpPr/>
          <p:nvPr/>
        </p:nvCxnSpPr>
        <p:spPr>
          <a:xfrm flipV="1">
            <a:off x="2328857" y="3451848"/>
            <a:ext cx="1528763" cy="1012825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꺾인 연결선 39"/>
          <p:cNvCxnSpPr/>
          <p:nvPr/>
        </p:nvCxnSpPr>
        <p:spPr>
          <a:xfrm flipV="1">
            <a:off x="4614873" y="2308848"/>
            <a:ext cx="1528763" cy="1012825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/>
          <p:nvPr/>
        </p:nvCxnSpPr>
        <p:spPr>
          <a:xfrm flipV="1">
            <a:off x="7043766" y="1308723"/>
            <a:ext cx="1528762" cy="1012825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3372" y="2500306"/>
            <a:ext cx="11430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20%+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0" y="190500"/>
            <a:ext cx="9143968" cy="5113056"/>
            <a:chOff x="0" y="191136"/>
            <a:chExt cx="9144001" cy="5112448"/>
          </a:xfrm>
        </p:grpSpPr>
        <p:grpSp>
          <p:nvGrpSpPr>
            <p:cNvPr id="3" name="그룹 4"/>
            <p:cNvGrpSpPr>
              <a:grpSpLocks/>
            </p:cNvGrpSpPr>
            <p:nvPr/>
          </p:nvGrpSpPr>
          <p:grpSpPr bwMode="auto">
            <a:xfrm>
              <a:off x="0" y="714907"/>
              <a:ext cx="9144001" cy="4588677"/>
              <a:chOff x="0" y="723423"/>
              <a:chExt cx="9144001" cy="4037426"/>
            </a:xfrm>
          </p:grpSpPr>
          <p:sp>
            <p:nvSpPr>
              <p:cNvPr id="21509" name="Line 68"/>
              <p:cNvSpPr>
                <a:spLocks noChangeShapeType="1"/>
              </p:cNvSpPr>
              <p:nvPr/>
            </p:nvSpPr>
            <p:spPr bwMode="auto">
              <a:xfrm>
                <a:off x="0" y="723423"/>
                <a:ext cx="9144001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10" name="Rectangle 69"/>
              <p:cNvSpPr>
                <a:spLocks noChangeArrowheads="1"/>
              </p:cNvSpPr>
              <p:nvPr/>
            </p:nvSpPr>
            <p:spPr bwMode="auto">
              <a:xfrm>
                <a:off x="142845" y="1054004"/>
                <a:ext cx="8858344" cy="3706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2563" indent="-182563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ko-KR" altLang="en-US" sz="2000" b="1" dirty="0" smtClean="0"/>
                  <a:t>사업</a:t>
                </a:r>
                <a:r>
                  <a:rPr lang="en-US" altLang="ko-KR" sz="2000" b="1" dirty="0" smtClean="0"/>
                  <a:t> </a:t>
                </a:r>
                <a:r>
                  <a:rPr lang="ko-KR" altLang="en-US" sz="2000" b="1" dirty="0" smtClean="0"/>
                  <a:t>내용 </a:t>
                </a:r>
                <a:r>
                  <a:rPr lang="en-US" altLang="ko-KR" sz="2000" dirty="0" smtClean="0"/>
                  <a:t>: </a:t>
                </a:r>
                <a:r>
                  <a:rPr lang="ko-KR" altLang="en-US" sz="2000" dirty="0"/>
                  <a:t>건강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정서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교육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문화 등 노인과 지역특성 반영한 다양한 사업</a:t>
                </a:r>
                <a:endParaRPr lang="en-US" altLang="ko-KR" sz="2000" dirty="0"/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§"/>
                </a:pPr>
                <a:endParaRPr lang="en-US" altLang="ko-KR" sz="700" dirty="0"/>
              </a:p>
              <a:p>
                <a:pPr marL="365125" indent="-365125">
                  <a:lnSpc>
                    <a:spcPct val="130000"/>
                  </a:lnSpc>
                </a:pPr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- “</a:t>
                </a:r>
                <a:r>
                  <a:rPr lang="ko-KR" altLang="en-US" sz="2000" dirty="0"/>
                  <a:t>소외 및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우울집단</a:t>
                </a:r>
                <a:r>
                  <a:rPr lang="en-US" altLang="ko-KR" sz="2000" dirty="0"/>
                  <a:t>”</a:t>
                </a:r>
                <a:r>
                  <a:rPr lang="ko-KR" altLang="en-US" sz="2000" dirty="0"/>
                  <a:t>의 경우 집단 참여를 유도하기 쉬운 </a:t>
                </a:r>
                <a:r>
                  <a:rPr lang="ko-KR" altLang="en-US" sz="2000" dirty="0" smtClean="0"/>
                  <a:t>프로그램</a:t>
                </a:r>
                <a:r>
                  <a:rPr lang="en-US" altLang="ko-KR" sz="2000" dirty="0"/>
                  <a:t>(</a:t>
                </a:r>
                <a:r>
                  <a:rPr lang="ko-KR" altLang="en-US" sz="2000" dirty="0"/>
                  <a:t>여행</a:t>
                </a:r>
                <a:r>
                  <a:rPr lang="en-US" altLang="ko-KR" sz="2000" dirty="0"/>
                  <a:t>, </a:t>
                </a:r>
                <a:endParaRPr lang="en-US" altLang="ko-KR" sz="2000" dirty="0" smtClean="0"/>
              </a:p>
              <a:p>
                <a:pPr marL="365125" indent="-365125">
                  <a:lnSpc>
                    <a:spcPct val="130000"/>
                  </a:lnSpc>
                </a:pPr>
                <a:r>
                  <a:rPr lang="en-US" altLang="ko-KR" sz="2000" dirty="0" smtClean="0"/>
                  <a:t>     </a:t>
                </a:r>
                <a:r>
                  <a:rPr lang="ko-KR" altLang="en-US" sz="2000" dirty="0" smtClean="0"/>
                  <a:t>나들이</a:t>
                </a:r>
                <a:r>
                  <a:rPr lang="en-US" altLang="ko-KR" sz="2000"/>
                  <a:t>, </a:t>
                </a:r>
                <a:r>
                  <a:rPr lang="ko-KR" altLang="en-US" sz="2000" smtClean="0"/>
                  <a:t>문화체험</a:t>
                </a:r>
                <a:r>
                  <a:rPr lang="en-US" altLang="ko-KR" sz="2000" smtClean="0"/>
                  <a:t>, </a:t>
                </a:r>
                <a:r>
                  <a:rPr lang="ko-KR" altLang="en-US" sz="2000"/>
                  <a:t>의료서비스 </a:t>
                </a:r>
                <a:r>
                  <a:rPr lang="ko-KR" altLang="en-US" sz="2000" smtClean="0"/>
                  <a:t>등</a:t>
                </a:r>
                <a:r>
                  <a:rPr lang="en-US" altLang="ko-KR" sz="2000" dirty="0"/>
                  <a:t>)</a:t>
                </a:r>
                <a:r>
                  <a:rPr lang="ko-KR" altLang="en-US" sz="2000" dirty="0"/>
                  <a:t>을 초기에 </a:t>
                </a:r>
                <a:r>
                  <a:rPr lang="ko-KR" altLang="en-US" sz="2000" dirty="0" smtClean="0"/>
                  <a:t>집중 실시</a:t>
                </a:r>
                <a:endParaRPr lang="en-US" altLang="ko-KR" sz="2000" dirty="0" smtClean="0"/>
              </a:p>
              <a:p>
                <a:pPr>
                  <a:lnSpc>
                    <a:spcPct val="130000"/>
                  </a:lnSpc>
                </a:pPr>
                <a:endParaRPr lang="en-US" altLang="ko-KR" sz="700" dirty="0"/>
              </a:p>
              <a:p>
                <a:pPr>
                  <a:lnSpc>
                    <a:spcPct val="130000"/>
                  </a:lnSpc>
                </a:pPr>
                <a:endParaRPr lang="en-US" altLang="ko-KR" sz="1600" dirty="0" smtClean="0"/>
              </a:p>
              <a:p>
                <a:pPr marL="182563" indent="-182563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ko-KR" altLang="en-US" sz="2000" b="1" dirty="0" smtClean="0"/>
                  <a:t>지속 가능성 제고 </a:t>
                </a:r>
                <a:r>
                  <a:rPr lang="en-US" altLang="ko-KR" sz="2000" dirty="0" smtClean="0"/>
                  <a:t>: </a:t>
                </a:r>
                <a:r>
                  <a:rPr lang="ko-KR" altLang="en-US" sz="2000" dirty="0" smtClean="0"/>
                  <a:t>사업 초기에는 전담인력</a:t>
                </a:r>
                <a:r>
                  <a:rPr lang="en-US" altLang="ko-KR" sz="2000" dirty="0" smtClean="0"/>
                  <a:t> </a:t>
                </a:r>
                <a:r>
                  <a:rPr lang="ko-KR" altLang="en-US" sz="2000" dirty="0" smtClean="0"/>
                  <a:t>또는 수행기관 중간관리자 </a:t>
                </a:r>
                <a:endParaRPr lang="en-US" altLang="ko-KR" sz="2000" dirty="0" smtClean="0"/>
              </a:p>
              <a:p>
                <a:pPr marL="182563" indent="-182563">
                  <a:lnSpc>
                    <a:spcPct val="130000"/>
                  </a:lnSpc>
                </a:pPr>
                <a:r>
                  <a:rPr lang="en-US" altLang="ko-KR" sz="2000" dirty="0" smtClean="0"/>
                  <a:t>  </a:t>
                </a:r>
                <a:r>
                  <a:rPr lang="ko-KR" altLang="en-US" sz="2000" dirty="0" smtClean="0"/>
                  <a:t>등이 주도적으로 개입하되</a:t>
                </a:r>
                <a:r>
                  <a:rPr lang="en-US" altLang="ko-KR" sz="2000" dirty="0" smtClean="0"/>
                  <a:t>, </a:t>
                </a:r>
                <a:r>
                  <a:rPr lang="ko-KR" altLang="en-US" sz="2000" dirty="0" smtClean="0"/>
                  <a:t>후반기에는 노인 자조모임 형식의 운영을 </a:t>
                </a:r>
                <a:endParaRPr lang="en-US" altLang="ko-KR" sz="2000" dirty="0" smtClean="0"/>
              </a:p>
              <a:p>
                <a:pPr marL="182563" indent="-182563">
                  <a:lnSpc>
                    <a:spcPct val="130000"/>
                  </a:lnSpc>
                </a:pPr>
                <a:r>
                  <a:rPr lang="en-US" altLang="ko-KR" sz="2000" dirty="0" smtClean="0"/>
                  <a:t>  </a:t>
                </a:r>
                <a:r>
                  <a:rPr lang="ko-KR" altLang="en-US" sz="2000" dirty="0" smtClean="0"/>
                  <a:t>유도하여 사업종료 후에도 관계가 지속될 수 있게 함</a:t>
                </a:r>
                <a:endParaRPr lang="en-US" altLang="ko-KR" sz="2000" dirty="0" smtClean="0"/>
              </a:p>
              <a:p>
                <a:pPr>
                  <a:lnSpc>
                    <a:spcPct val="130000"/>
                  </a:lnSpc>
                </a:pPr>
                <a:endParaRPr lang="en-US" altLang="ko-KR" sz="1600" dirty="0"/>
              </a:p>
              <a:p>
                <a:pPr marL="182563" indent="-182563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ko-KR" altLang="en-US" sz="2000" b="1" dirty="0" smtClean="0"/>
                  <a:t>집단의 </a:t>
                </a:r>
                <a:r>
                  <a:rPr lang="ko-KR" altLang="en-US" sz="2000" b="1" dirty="0"/>
                  <a:t>개방성과 성과 </a:t>
                </a:r>
                <a:r>
                  <a:rPr lang="ko-KR" altLang="en-US" sz="2000" b="1" dirty="0" smtClean="0"/>
                  <a:t>기준 </a:t>
                </a:r>
                <a:r>
                  <a:rPr lang="en-US" altLang="ko-KR" sz="2000" dirty="0" smtClean="0"/>
                  <a:t>: </a:t>
                </a:r>
                <a:r>
                  <a:rPr lang="ko-KR" altLang="en-US" sz="2000" dirty="0"/>
                  <a:t>사업기간 내에</a:t>
                </a:r>
                <a:r>
                  <a:rPr lang="en-US" altLang="ko-KR" sz="2000" dirty="0"/>
                  <a:t> </a:t>
                </a:r>
                <a:r>
                  <a:rPr lang="ko-KR" altLang="en-US" sz="2000" dirty="0" smtClean="0"/>
                  <a:t>소외 </a:t>
                </a:r>
                <a:r>
                  <a:rPr lang="en-US" altLang="ko-KR" sz="2000" dirty="0" smtClean="0"/>
                  <a:t>→ </a:t>
                </a:r>
                <a:r>
                  <a:rPr lang="ko-KR" altLang="en-US" sz="2000" dirty="0" smtClean="0"/>
                  <a:t>우울</a:t>
                </a:r>
                <a:r>
                  <a:rPr lang="en-US" altLang="ko-KR" sz="2000" dirty="0" smtClean="0"/>
                  <a:t> → </a:t>
                </a:r>
                <a:r>
                  <a:rPr lang="ko-KR" altLang="en-US" sz="2000" dirty="0" smtClean="0"/>
                  <a:t>고독</a:t>
                </a:r>
                <a:r>
                  <a:rPr lang="en-US" altLang="ko-KR" sz="2000" dirty="0" smtClean="0"/>
                  <a:t> → </a:t>
                </a:r>
                <a:r>
                  <a:rPr lang="ko-KR" altLang="en-US" sz="2000" dirty="0" smtClean="0"/>
                  <a:t>자립 집단으로 </a:t>
                </a:r>
                <a:r>
                  <a:rPr lang="ko-KR" altLang="en-US" sz="2000" dirty="0" err="1"/>
                  <a:t>집단별</a:t>
                </a:r>
                <a:r>
                  <a:rPr lang="ko-KR" altLang="en-US" sz="2000" dirty="0"/>
                  <a:t> </a:t>
                </a:r>
                <a:r>
                  <a:rPr lang="en-US" altLang="ko-KR" sz="2000" dirty="0"/>
                  <a:t>20% </a:t>
                </a:r>
                <a:r>
                  <a:rPr lang="ko-KR" altLang="en-US" sz="2000" dirty="0"/>
                  <a:t>이상의 인원을 상위 집단으로 상승 이동시켜야 함</a:t>
                </a:r>
                <a:endParaRPr lang="en-US" altLang="ko-KR" sz="2000" dirty="0"/>
              </a:p>
            </p:txBody>
          </p:sp>
        </p:grpSp>
        <p:sp>
          <p:nvSpPr>
            <p:cNvPr id="21508" name="Rectangle 67"/>
            <p:cNvSpPr>
              <a:spLocks noChangeArrowheads="1"/>
            </p:cNvSpPr>
            <p:nvPr/>
          </p:nvSpPr>
          <p:spPr bwMode="auto">
            <a:xfrm>
              <a:off x="0" y="191136"/>
              <a:ext cx="420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800">
                  <a:solidFill>
                    <a:srgbClr val="92D05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800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r>
                <a:rPr lang="en-US" altLang="ko-KR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) </a:t>
              </a:r>
              <a:r>
                <a:rPr lang="ko-KR" altLang="en-US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세부 사업내용</a:t>
              </a:r>
              <a:endParaRPr lang="en-US" altLang="ko-KR" sz="2600">
                <a:solidFill>
                  <a:srgbClr val="00206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-32" y="190500"/>
            <a:ext cx="9144032" cy="5624472"/>
            <a:chOff x="-32" y="191136"/>
            <a:chExt cx="9144033" cy="5623799"/>
          </a:xfrm>
        </p:grpSpPr>
        <p:grpSp>
          <p:nvGrpSpPr>
            <p:cNvPr id="3" name="그룹 4"/>
            <p:cNvGrpSpPr>
              <a:grpSpLocks/>
            </p:cNvGrpSpPr>
            <p:nvPr/>
          </p:nvGrpSpPr>
          <p:grpSpPr bwMode="auto">
            <a:xfrm>
              <a:off x="-32" y="714930"/>
              <a:ext cx="9144033" cy="5100005"/>
              <a:chOff x="-32" y="714930"/>
              <a:chExt cx="9144033" cy="5100005"/>
            </a:xfrm>
          </p:grpSpPr>
          <p:sp>
            <p:nvSpPr>
              <p:cNvPr id="22533" name="Line 68"/>
              <p:cNvSpPr>
                <a:spLocks noChangeShapeType="1"/>
              </p:cNvSpPr>
              <p:nvPr/>
            </p:nvSpPr>
            <p:spPr bwMode="auto">
              <a:xfrm>
                <a:off x="0" y="714930"/>
                <a:ext cx="9144001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" name="Rectangle 69"/>
              <p:cNvSpPr>
                <a:spLocks noChangeArrowheads="1"/>
              </p:cNvSpPr>
              <p:nvPr/>
            </p:nvSpPr>
            <p:spPr bwMode="auto">
              <a:xfrm>
                <a:off x="-32" y="841861"/>
                <a:ext cx="9072531" cy="4973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buFont typeface="Wingdings" pitchFamily="2" charset="2"/>
                  <a:buChar char="§"/>
                  <a:defRPr/>
                </a:pPr>
                <a:r>
                  <a:rPr lang="en-US" altLang="ko-KR" sz="2000" dirty="0"/>
                  <a:t> </a:t>
                </a:r>
                <a:r>
                  <a:rPr lang="ko-KR" altLang="en-US" sz="2000" dirty="0"/>
                  <a:t>기관의 기존사업에 대한 추가 예산지원이 아니므로</a:t>
                </a:r>
                <a:r>
                  <a:rPr lang="en-US" altLang="ko-KR" sz="2000" dirty="0"/>
                  <a:t>, </a:t>
                </a:r>
                <a:r>
                  <a:rPr lang="ko-KR" altLang="en-US" sz="2000" b="1" dirty="0"/>
                  <a:t>기존사업과 차별화 필요</a:t>
                </a:r>
                <a:endParaRPr lang="en-US" altLang="ko-KR" sz="2000" b="1" dirty="0"/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§"/>
                  <a:defRPr/>
                </a:pPr>
                <a:endParaRPr lang="en-US" altLang="ko-KR" sz="1000" dirty="0"/>
              </a:p>
              <a:p>
                <a:pPr marL="182563" indent="-182563">
                  <a:lnSpc>
                    <a:spcPct val="130000"/>
                  </a:lnSpc>
                  <a:buFont typeface="Wingdings" pitchFamily="2" charset="2"/>
                  <a:buChar char="§"/>
                  <a:defRPr/>
                </a:pPr>
                <a:r>
                  <a:rPr lang="ko-KR" altLang="en-US" sz="2000" dirty="0" smtClean="0"/>
                  <a:t>구체적인 기관별 사업내용 및 추진방법은 </a:t>
                </a:r>
                <a:r>
                  <a:rPr lang="ko-KR" altLang="en-US" sz="2000" b="1" dirty="0" smtClean="0"/>
                  <a:t>복지부 및 전문가 지원단의 </a:t>
                </a:r>
                <a:r>
                  <a:rPr lang="ko-KR" altLang="en-US" sz="2000" b="1" dirty="0" err="1" smtClean="0"/>
                  <a:t>승인후</a:t>
                </a:r>
                <a:r>
                  <a:rPr lang="ko-KR" altLang="en-US" sz="2000" b="1" dirty="0" smtClean="0"/>
                  <a:t> 실시</a:t>
                </a:r>
                <a:endParaRPr lang="en-US" altLang="ko-KR" sz="2000" b="1" dirty="0"/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§"/>
                  <a:defRPr/>
                </a:pPr>
                <a:endParaRPr lang="en-US" altLang="ko-KR" sz="1000" dirty="0"/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§"/>
                  <a:defRPr/>
                </a:pPr>
                <a:r>
                  <a:rPr lang="ko-KR" altLang="en-US" sz="2000" dirty="0"/>
                  <a:t> </a:t>
                </a:r>
                <a:r>
                  <a:rPr lang="ko-KR" altLang="en-US" sz="2000" b="1" dirty="0" err="1"/>
                  <a:t>집단별</a:t>
                </a:r>
                <a:r>
                  <a:rPr lang="ko-KR" altLang="en-US" sz="2000" b="1" dirty="0"/>
                  <a:t> 세부 사업 </a:t>
                </a:r>
                <a:r>
                  <a:rPr lang="ko-KR" altLang="en-US" sz="2000" b="1" dirty="0" smtClean="0"/>
                  <a:t>내용 </a:t>
                </a:r>
                <a:r>
                  <a:rPr lang="en-US" altLang="ko-KR" sz="2000" b="1" dirty="0" smtClean="0"/>
                  <a:t>(</a:t>
                </a:r>
                <a:r>
                  <a:rPr lang="ko-KR" altLang="en-US" sz="2000" b="1" dirty="0" smtClean="0"/>
                  <a:t>예시</a:t>
                </a:r>
                <a:r>
                  <a:rPr lang="en-US" altLang="ko-KR" sz="2000" b="1" dirty="0" smtClean="0"/>
                  <a:t>)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Char char="§"/>
                  <a:defRPr/>
                </a:pPr>
                <a:endParaRPr lang="en-US" altLang="ko-KR" sz="800" dirty="0" smtClean="0"/>
              </a:p>
              <a:p>
                <a:pPr marL="266700" indent="-266700">
                  <a:lnSpc>
                    <a:spcPct val="130000"/>
                  </a:lnSpc>
                  <a:buFont typeface="Wingdings" pitchFamily="2" charset="2"/>
                  <a:buChar char="ü"/>
                  <a:defRPr/>
                </a:pPr>
                <a:r>
                  <a:rPr lang="ko-KR" altLang="en-US" sz="2000" b="1" dirty="0" err="1" smtClean="0"/>
                  <a:t>은둔형</a:t>
                </a:r>
                <a:r>
                  <a:rPr lang="ko-KR" altLang="en-US" sz="2000" b="1" dirty="0" smtClean="0"/>
                  <a:t> </a:t>
                </a:r>
                <a:r>
                  <a:rPr lang="en-US" altLang="ko-KR" sz="2000" dirty="0" smtClean="0"/>
                  <a:t>:  </a:t>
                </a:r>
                <a:r>
                  <a:rPr lang="ko-KR" altLang="en-US" sz="2000" dirty="0" smtClean="0"/>
                  <a:t>단절된 </a:t>
                </a:r>
                <a:r>
                  <a:rPr lang="ko-KR" altLang="en-US" sz="2000" dirty="0"/>
                  <a:t>관계 회복에 도움이 되는 </a:t>
                </a:r>
                <a:r>
                  <a:rPr lang="ko-KR" altLang="en-US" sz="2000" dirty="0" smtClean="0"/>
                  <a:t>모든 </a:t>
                </a:r>
                <a:r>
                  <a:rPr lang="ko-KR" altLang="en-US" sz="2000" dirty="0"/>
                  <a:t>종류의 프로그램 </a:t>
                </a:r>
                <a:r>
                  <a:rPr lang="ko-KR" altLang="en-US" sz="2000" dirty="0" smtClean="0"/>
                  <a:t>가능</a:t>
                </a:r>
                <a:endParaRPr lang="en-US" altLang="ko-KR" sz="2000" dirty="0" smtClean="0"/>
              </a:p>
              <a:p>
                <a:pPr marL="266700" indent="-266700">
                  <a:lnSpc>
                    <a:spcPct val="130000"/>
                  </a:lnSpc>
                  <a:defRPr/>
                </a:pPr>
                <a:r>
                  <a:rPr lang="en-US" altLang="ko-KR" sz="2000" dirty="0" smtClean="0"/>
                  <a:t>               (</a:t>
                </a:r>
                <a:r>
                  <a:rPr lang="ko-KR" altLang="en-US" sz="2000" dirty="0"/>
                  <a:t>단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직접적인 현금 지원은 지양</a:t>
                </a:r>
                <a:r>
                  <a:rPr lang="en-US" altLang="ko-KR" sz="2000" dirty="0" smtClean="0"/>
                  <a:t>)</a:t>
                </a:r>
              </a:p>
              <a:p>
                <a:pPr marL="266700" indent="-266700">
                  <a:lnSpc>
                    <a:spcPct val="130000"/>
                  </a:lnSpc>
                  <a:defRPr/>
                </a:pPr>
                <a:endParaRPr lang="en-US" altLang="ko-KR" sz="800" dirty="0"/>
              </a:p>
              <a:p>
                <a:pPr marL="266700" indent="-266700">
                  <a:lnSpc>
                    <a:spcPct val="130000"/>
                  </a:lnSpc>
                  <a:buFont typeface="Wingdings" pitchFamily="2" charset="2"/>
                  <a:buChar char="ü"/>
                  <a:defRPr/>
                </a:pPr>
                <a:r>
                  <a:rPr lang="ko-KR" altLang="en-US" sz="2000" b="1" dirty="0"/>
                  <a:t>우울 및 자살 </a:t>
                </a:r>
                <a:r>
                  <a:rPr lang="ko-KR" altLang="en-US" sz="2000" b="1" dirty="0" smtClean="0"/>
                  <a:t>고위험군 </a:t>
                </a:r>
                <a:r>
                  <a:rPr lang="en-US" altLang="ko-KR" sz="2000" dirty="0" smtClean="0"/>
                  <a:t>: </a:t>
                </a:r>
                <a:r>
                  <a:rPr lang="ko-KR" altLang="en-US" sz="2000" dirty="0" smtClean="0"/>
                  <a:t>정신건강 전문의 </a:t>
                </a:r>
                <a:r>
                  <a:rPr lang="ko-KR" altLang="en-US" sz="2000" dirty="0"/>
                  <a:t>또는 </a:t>
                </a:r>
                <a:r>
                  <a:rPr lang="ko-KR" altLang="en-US" sz="2000" dirty="0" err="1"/>
                  <a:t>전문상담가에</a:t>
                </a:r>
                <a:r>
                  <a:rPr lang="ko-KR" altLang="en-US" sz="2000" dirty="0"/>
                  <a:t> 의한 집단정신치료를 전제로 하며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증상 완화 후 사회관계 형성 </a:t>
                </a:r>
                <a:r>
                  <a:rPr lang="ko-KR" altLang="en-US" sz="2000" dirty="0" smtClean="0"/>
                  <a:t>지원 </a:t>
                </a:r>
                <a:r>
                  <a:rPr lang="ko-KR" altLang="en-US" sz="2000" dirty="0"/>
                  <a:t>프로그램 추가</a:t>
                </a:r>
                <a:r>
                  <a:rPr lang="en-US" altLang="ko-KR" sz="2000" dirty="0"/>
                  <a:t>  </a:t>
                </a:r>
                <a:r>
                  <a:rPr lang="ko-KR" altLang="en-US" sz="2000" dirty="0" smtClean="0"/>
                  <a:t>실시</a:t>
                </a:r>
                <a:endParaRPr lang="en-US" altLang="ko-KR" sz="2000" dirty="0" smtClean="0"/>
              </a:p>
              <a:p>
                <a:pPr marL="266700" indent="-266700">
                  <a:lnSpc>
                    <a:spcPct val="130000"/>
                  </a:lnSpc>
                  <a:defRPr/>
                </a:pPr>
                <a:endParaRPr lang="en-US" altLang="ko-KR" sz="800" dirty="0"/>
              </a:p>
              <a:p>
                <a:pPr marL="266700" indent="-266700">
                  <a:lnSpc>
                    <a:spcPct val="130000"/>
                  </a:lnSpc>
                  <a:buFont typeface="Wingdings" pitchFamily="2" charset="2"/>
                  <a:buChar char="ü"/>
                  <a:defRPr/>
                </a:pPr>
                <a:r>
                  <a:rPr lang="ko-KR" altLang="en-US" sz="2000" b="1" dirty="0"/>
                  <a:t>고독 및 </a:t>
                </a:r>
                <a:r>
                  <a:rPr lang="ko-KR" altLang="en-US" sz="2000" b="1" dirty="0" smtClean="0"/>
                  <a:t>관계 위축 집단 </a:t>
                </a:r>
                <a:r>
                  <a:rPr lang="en-US" altLang="ko-KR" sz="2000" dirty="0" smtClean="0"/>
                  <a:t>:  </a:t>
                </a:r>
                <a:r>
                  <a:rPr lang="ko-KR" altLang="en-US" sz="2000" dirty="0" err="1"/>
                  <a:t>우울감</a:t>
                </a:r>
                <a:r>
                  <a:rPr lang="ko-KR" altLang="en-US" sz="2000" dirty="0"/>
                  <a:t> 감소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사회관계 형성을 촉진하는 다양한 </a:t>
                </a:r>
                <a:endParaRPr lang="en-US" altLang="ko-KR" sz="2000" dirty="0" smtClean="0"/>
              </a:p>
              <a:p>
                <a:pPr marL="266700" indent="-266700">
                  <a:lnSpc>
                    <a:spcPct val="130000"/>
                  </a:lnSpc>
                  <a:defRPr/>
                </a:pPr>
                <a:r>
                  <a:rPr lang="en-US" altLang="ko-KR" sz="2000" dirty="0" smtClean="0"/>
                  <a:t>   </a:t>
                </a:r>
                <a:r>
                  <a:rPr lang="ko-KR" altLang="en-US" sz="2000" dirty="0" smtClean="0"/>
                  <a:t>프로그램 실시</a:t>
                </a:r>
                <a:endParaRPr lang="en-US" altLang="ko-KR" sz="2000" dirty="0"/>
              </a:p>
            </p:txBody>
          </p:sp>
        </p:grpSp>
        <p:sp>
          <p:nvSpPr>
            <p:cNvPr id="22532" name="Rectangle 67"/>
            <p:cNvSpPr>
              <a:spLocks noChangeArrowheads="1"/>
            </p:cNvSpPr>
            <p:nvPr/>
          </p:nvSpPr>
          <p:spPr bwMode="auto">
            <a:xfrm>
              <a:off x="0" y="191136"/>
              <a:ext cx="2844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>
                  <a:solidFill>
                    <a:srgbClr val="92D05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3) </a:t>
              </a:r>
              <a:r>
                <a:rPr lang="ko-KR" altLang="en-US" sz="2600">
                  <a:solidFill>
                    <a:srgbClr val="002060"/>
                  </a:solidFill>
                  <a:latin typeface="HY강B" pitchFamily="18" charset="-127"/>
                  <a:ea typeface="HY강B" pitchFamily="18" charset="-127"/>
                </a:rPr>
                <a:t>세부 사업 내용</a:t>
              </a:r>
              <a:endParaRPr lang="en-US" altLang="ko-KR" sz="2600">
                <a:solidFill>
                  <a:srgbClr val="00206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TITLE" val="Aspose.Slides for .NET"/>
  <p:tag name="AS_VERSION" val="3.1.1.7"/>
  <p:tag name="AS_RELEASE_DATE" val="2009.08.23"/>
  <p:tag name="AS_OS" val="Microsoft Windows NT 5.2.3790 Service Pack 2"/>
  <p:tag name="AS_NET" val="2.0.50727.361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873</Words>
  <Application>Microsoft Office PowerPoint</Application>
  <PresentationFormat>화면 슬라이드 쇼(4:3)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10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Office 테마</vt:lpstr>
      <vt:lpstr>Office 테마</vt:lpstr>
      <vt:lpstr>1_디자인 사용자 지정</vt:lpstr>
      <vt:lpstr>Office 테마</vt:lpstr>
      <vt:lpstr>1_디자인 사용자 지정</vt:lpstr>
      <vt:lpstr>Office 테마</vt:lpstr>
      <vt:lpstr>Office 테마</vt:lpstr>
      <vt:lpstr>기본 디자인</vt:lpstr>
      <vt:lpstr>Office 테마</vt:lpstr>
      <vt:lpstr>3_Office 테마</vt:lpstr>
      <vt:lpstr>「독거노인 친구 만들기」  시범사업  개요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Tenny</dc:creator>
  <cp:lastModifiedBy>Customer</cp:lastModifiedBy>
  <cp:revision>27</cp:revision>
  <dcterms:created xsi:type="dcterms:W3CDTF">2009-08-24T04:10:25Z</dcterms:created>
  <dcterms:modified xsi:type="dcterms:W3CDTF">2014-02-27T05:03:08Z</dcterms:modified>
</cp:coreProperties>
</file>